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80" r:id="rId5"/>
    <p:sldId id="715" r:id="rId6"/>
    <p:sldId id="631" r:id="rId7"/>
    <p:sldId id="717" r:id="rId8"/>
    <p:sldId id="721" r:id="rId9"/>
    <p:sldId id="680" r:id="rId10"/>
    <p:sldId id="340" r:id="rId11"/>
    <p:sldId id="728" r:id="rId12"/>
    <p:sldId id="730" r:id="rId13"/>
    <p:sldId id="722" r:id="rId14"/>
    <p:sldId id="731" r:id="rId15"/>
    <p:sldId id="725" r:id="rId16"/>
    <p:sldId id="732" r:id="rId17"/>
    <p:sldId id="723" r:id="rId18"/>
    <p:sldId id="724" r:id="rId19"/>
    <p:sldId id="716" r:id="rId20"/>
    <p:sldId id="710" r:id="rId21"/>
    <p:sldId id="719" r:id="rId22"/>
    <p:sldId id="720" r:id="rId23"/>
    <p:sldId id="729" r:id="rId24"/>
    <p:sldId id="707" r:id="rId25"/>
    <p:sldId id="708" r:id="rId26"/>
    <p:sldId id="709" r:id="rId27"/>
    <p:sldId id="673" r:id="rId28"/>
    <p:sldId id="292" r:id="rId29"/>
  </p:sldIdLst>
  <p:sldSz cx="12192000" cy="6858000"/>
  <p:notesSz cx="68580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280"/>
            <p14:sldId id="715"/>
            <p14:sldId id="631"/>
            <p14:sldId id="717"/>
            <p14:sldId id="721"/>
            <p14:sldId id="680"/>
            <p14:sldId id="340"/>
            <p14:sldId id="728"/>
            <p14:sldId id="730"/>
            <p14:sldId id="722"/>
            <p14:sldId id="731"/>
            <p14:sldId id="725"/>
            <p14:sldId id="732"/>
            <p14:sldId id="723"/>
            <p14:sldId id="724"/>
            <p14:sldId id="716"/>
            <p14:sldId id="710"/>
            <p14:sldId id="719"/>
            <p14:sldId id="720"/>
            <p14:sldId id="729"/>
            <p14:sldId id="707"/>
            <p14:sldId id="708"/>
            <p14:sldId id="709"/>
            <p14:sldId id="673"/>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62855C30-F27B-4AF1-A4D5-31913ABB42B5}" name="Anca Postolache" initials="AP" userId="S::Anca.Postolache@surveycoordination.com::071090b0-dd8b-4af8-b568-9362f129f62d" providerId="AD"/>
  <p188:author id="{9F3A0638-5E4A-78E9-CC48-954F23A5AC59}" name="Chris Laws" initials="CL" userId="S::chris.laws@surveycoordination.com::661b02b2-841c-4d08-a2de-8ae9f1c1cadb" providerId="AD"/>
  <p188:author id="{23C4AF64-18B8-F4D4-0A7D-D0FF2E138424}" name="Symone Allijohn" initials="SA" userId="S::Symone.Allijohn@surveycoordination.com::b1edc1ad-1782-45a7-b90e-7ff6cd0275b0" providerId="AD"/>
  <p188:author id="{F5254F77-C5AC-F9CB-37B0-EE61F29EF697}" name="Chris Laws" initials="CL" userId="S::Chris.Laws@surveycoordination.com::661b02b2-841c-4d08-a2de-8ae9f1c1cadb" providerId="AD"/>
  <p188:author id="{6A6A508A-2AE3-4E59-635A-A796BB0E0309}" name="Jonathan Caddy" initials="JC" userId="S::jonathan.caddy@cqc.org.uk::aaf9bbff-bec8-4f31-aacc-6e0f6a5d788b"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007B4E"/>
    <a:srgbClr val="CCA094"/>
    <a:srgbClr val="9D9E9C"/>
    <a:srgbClr val="954F72"/>
    <a:srgbClr val="8A2700"/>
    <a:srgbClr val="1E445C"/>
    <a:srgbClr val="FFD700"/>
    <a:srgbClr val="FF7037"/>
    <a:srgbClr val="FFA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80387" autoAdjust="0"/>
  </p:normalViewPr>
  <p:slideViewPr>
    <p:cSldViewPr snapToGrid="0">
      <p:cViewPr varScale="1">
        <p:scale>
          <a:sx n="89" d="100"/>
          <a:sy n="89" d="100"/>
        </p:scale>
        <p:origin x="10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9A9B1-F0F5-4E6B-BD22-EB7430C41D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FEA695-ED2D-486D-A6CD-6BDC227B18E7}">
      <dgm:prSet/>
      <dgm:spPr/>
      <dgm:t>
        <a:bodyPr/>
        <a:lstStyle/>
        <a:p>
          <a:pPr algn="l">
            <a:lnSpc>
              <a:spcPct val="90000"/>
            </a:lnSpc>
          </a:pPr>
          <a:r>
            <a:rPr lang="en-US" sz="2100" dirty="0">
              <a:solidFill>
                <a:srgbClr val="FFFFFF"/>
              </a:solidFill>
              <a:latin typeface="Arial" panose="020B0604020202020204"/>
              <a:ea typeface="+mn-ea"/>
              <a:cs typeface="+mn-cs"/>
            </a:rPr>
            <a:t>Patient-facing materials </a:t>
          </a:r>
          <a:r>
            <a:rPr lang="en-US" sz="2100" dirty="0">
              <a:solidFill>
                <a:srgbClr val="FFFFFF"/>
              </a:solidFill>
              <a:ea typeface="+mn-ea"/>
              <a:cs typeface="+mn-cs"/>
            </a:rPr>
            <a:t>[10 mins]</a:t>
          </a:r>
        </a:p>
      </dgm:t>
    </dgm:pt>
    <dgm:pt modelId="{830B758F-21CD-4FFA-938D-7CC2DE3F84DA}" type="parTrans" cxnId="{6F47CDAE-7B36-4897-B471-91CFF708FA52}">
      <dgm:prSet/>
      <dgm:spPr/>
      <dgm:t>
        <a:bodyPr/>
        <a:lstStyle/>
        <a:p>
          <a:endParaRPr lang="en-US"/>
        </a:p>
      </dgm:t>
    </dgm:pt>
    <dgm:pt modelId="{8CB6E570-FF7A-41FB-8387-83215E920276}" type="sibTrans" cxnId="{6F47CDAE-7B36-4897-B471-91CFF708FA52}">
      <dgm:prSet/>
      <dgm:spPr/>
      <dgm:t>
        <a:bodyPr/>
        <a:lstStyle/>
        <a:p>
          <a:endParaRPr lang="en-US"/>
        </a:p>
      </dgm:t>
    </dgm:pt>
    <dgm:pt modelId="{BBCC0691-9D61-4327-BF83-400E6D7770E0}">
      <dgm:prSet/>
      <dgm:spPr/>
      <dgm:t>
        <a:bodyPr/>
        <a:lstStyle/>
        <a:p>
          <a:pPr algn="l">
            <a:lnSpc>
              <a:spcPct val="90000"/>
            </a:lnSpc>
          </a:pPr>
          <a:r>
            <a:rPr lang="en-GB" sz="2100" dirty="0">
              <a:solidFill>
                <a:srgbClr val="FFFFFF"/>
              </a:solidFill>
              <a:ea typeface="+mn-ea"/>
              <a:cs typeface="+mn-cs"/>
            </a:rPr>
            <a:t>Key dates [2 mins]</a:t>
          </a:r>
        </a:p>
      </dgm:t>
    </dgm:pt>
    <dgm:pt modelId="{4DBD72F7-185B-4BA0-A59C-95D2353B92CF}" type="parTrans" cxnId="{85941E12-D161-4986-8A45-2A21FA245AE1}">
      <dgm:prSet/>
      <dgm:spPr/>
      <dgm:t>
        <a:bodyPr/>
        <a:lstStyle/>
        <a:p>
          <a:endParaRPr lang="en-GB"/>
        </a:p>
      </dgm:t>
    </dgm:pt>
    <dgm:pt modelId="{423EA6FF-E32D-4334-A281-BF8B4C30FFD2}" type="sibTrans" cxnId="{85941E12-D161-4986-8A45-2A21FA245AE1}">
      <dgm:prSet/>
      <dgm:spPr/>
      <dgm:t>
        <a:bodyPr/>
        <a:lstStyle/>
        <a:p>
          <a:endParaRPr lang="en-GB"/>
        </a:p>
      </dgm:t>
    </dgm:pt>
    <dgm:pt modelId="{1958D15C-E463-405F-8EC4-5D73D29228BE}">
      <dgm:prSet/>
      <dgm:spPr/>
      <dgm:t>
        <a:bodyPr/>
        <a:lstStyle/>
        <a:p>
          <a:pPr algn="l">
            <a:lnSpc>
              <a:spcPct val="90000"/>
            </a:lnSpc>
          </a:pPr>
          <a:r>
            <a:rPr lang="en-GB" sz="2100" dirty="0">
              <a:solidFill>
                <a:srgbClr val="FFFFFF"/>
              </a:solidFill>
              <a:ea typeface="+mn-ea"/>
              <a:cs typeface="+mn-cs"/>
            </a:rPr>
            <a:t>Any other points for discussion? [5 mins]</a:t>
          </a:r>
        </a:p>
      </dgm:t>
    </dgm:pt>
    <dgm:pt modelId="{8D713F76-84A6-4879-BD8C-D505009B7F59}" type="parTrans" cxnId="{B88718B3-DF30-4F15-8AC4-788160EE67D6}">
      <dgm:prSet/>
      <dgm:spPr/>
      <dgm:t>
        <a:bodyPr/>
        <a:lstStyle/>
        <a:p>
          <a:endParaRPr lang="en-GB"/>
        </a:p>
      </dgm:t>
    </dgm:pt>
    <dgm:pt modelId="{37817DF5-BF9E-4C93-A19D-7B674B6C8D11}" type="sibTrans" cxnId="{B88718B3-DF30-4F15-8AC4-788160EE67D6}">
      <dgm:prSet/>
      <dgm:spPr/>
      <dgm:t>
        <a:bodyPr/>
        <a:lstStyle/>
        <a:p>
          <a:endParaRPr lang="en-GB"/>
        </a:p>
      </dgm:t>
    </dgm:pt>
    <dgm:pt modelId="{6A6F53E4-EF91-4C28-A1E4-9B4BB34DE5F6}">
      <dgm:prSet/>
      <dgm:spPr/>
      <dgm:t>
        <a:bodyPr/>
        <a:lstStyle/>
        <a:p>
          <a:r>
            <a:rPr lang="en-GB" dirty="0">
              <a:cs typeface="Arial"/>
            </a:rPr>
            <a:t>Mobile phone numbers [15 mins] </a:t>
          </a:r>
          <a:endParaRPr lang="en-GB" dirty="0"/>
        </a:p>
      </dgm:t>
    </dgm:pt>
    <dgm:pt modelId="{36A0CEE5-EE9B-4E8E-9498-A81A0F1AB415}" type="parTrans" cxnId="{83EA2D10-60CE-4DE7-BF1F-662F738D8F52}">
      <dgm:prSet/>
      <dgm:spPr/>
      <dgm:t>
        <a:bodyPr/>
        <a:lstStyle/>
        <a:p>
          <a:endParaRPr lang="en-GB"/>
        </a:p>
      </dgm:t>
    </dgm:pt>
    <dgm:pt modelId="{14ACD066-BE41-4936-A667-4A25C9659A34}" type="sibTrans" cxnId="{83EA2D10-60CE-4DE7-BF1F-662F738D8F52}">
      <dgm:prSet/>
      <dgm:spPr/>
      <dgm:t>
        <a:bodyPr/>
        <a:lstStyle/>
        <a:p>
          <a:endParaRPr lang="en-GB"/>
        </a:p>
      </dgm:t>
    </dgm:pt>
    <dgm:pt modelId="{39A8E65B-2982-4C6C-A920-FF176A335905}">
      <dgm:prSet/>
      <dgm:spPr/>
      <dgm:t>
        <a:bodyPr/>
        <a:lstStyle/>
        <a:p>
          <a:r>
            <a:rPr lang="en-GB" dirty="0">
              <a:cs typeface="Arial"/>
            </a:rPr>
            <a:t>Sample data: transitions between paediatric and adult services [15 mins]</a:t>
          </a:r>
          <a:endParaRPr lang="en-GB" dirty="0"/>
        </a:p>
      </dgm:t>
    </dgm:pt>
    <dgm:pt modelId="{4B298480-05FB-4053-87B9-1426C507EB9F}" type="parTrans" cxnId="{D3863465-BF2A-4A5E-AEF4-50123D57E4A9}">
      <dgm:prSet/>
      <dgm:spPr/>
      <dgm:t>
        <a:bodyPr/>
        <a:lstStyle/>
        <a:p>
          <a:endParaRPr lang="en-GB"/>
        </a:p>
      </dgm:t>
    </dgm:pt>
    <dgm:pt modelId="{20E15E2F-FAB6-4576-851F-556A2F655F48}" type="sibTrans" cxnId="{D3863465-BF2A-4A5E-AEF4-50123D57E4A9}">
      <dgm:prSet/>
      <dgm:spPr/>
      <dgm:t>
        <a:bodyPr/>
        <a:lstStyle/>
        <a:p>
          <a:endParaRPr lang="en-GB"/>
        </a:p>
      </dgm:t>
    </dgm:pt>
    <dgm:pt modelId="{7048BCE2-C8F0-42C1-B321-9141C05F700F}">
      <dgm:prSet/>
      <dgm:spPr/>
      <dgm:t>
        <a:bodyPr/>
        <a:lstStyle/>
        <a:p>
          <a:r>
            <a:rPr lang="en-US" dirty="0"/>
            <a:t>Checking for deceased patients [10 mins]</a:t>
          </a:r>
          <a:endParaRPr lang="en-GB" dirty="0"/>
        </a:p>
      </dgm:t>
    </dgm:pt>
    <dgm:pt modelId="{D2B71909-530D-4C34-A535-50BB08DB63BB}" type="parTrans" cxnId="{6EE7EAB9-40B2-4D3A-8DFC-43CA24E9FEC3}">
      <dgm:prSet/>
      <dgm:spPr/>
      <dgm:t>
        <a:bodyPr/>
        <a:lstStyle/>
        <a:p>
          <a:endParaRPr lang="en-GB"/>
        </a:p>
      </dgm:t>
    </dgm:pt>
    <dgm:pt modelId="{B32B6566-DFDC-4C22-97DA-5E8007D1E67C}" type="sibTrans" cxnId="{6EE7EAB9-40B2-4D3A-8DFC-43CA24E9FEC3}">
      <dgm:prSet/>
      <dgm:spPr/>
      <dgm:t>
        <a:bodyPr/>
        <a:lstStyle/>
        <a:p>
          <a:endParaRPr lang="en-GB"/>
        </a:p>
      </dgm:t>
    </dgm:pt>
    <dgm:pt modelId="{B8FE780C-4769-4334-BEEC-8A1C650C6B50}">
      <dgm:prSet/>
      <dgm:spPr/>
      <dgm:t>
        <a:bodyPr/>
        <a:lstStyle/>
        <a:p>
          <a:r>
            <a:rPr lang="en-GB" dirty="0"/>
            <a:t>Safeguarding [15 mins]</a:t>
          </a:r>
        </a:p>
      </dgm:t>
    </dgm:pt>
    <dgm:pt modelId="{C47E65D1-324E-4125-9A2F-AD09E2E88B05}" type="parTrans" cxnId="{6C019B47-EAEF-4CDF-909B-975EC9587C7E}">
      <dgm:prSet/>
      <dgm:spPr/>
      <dgm:t>
        <a:bodyPr/>
        <a:lstStyle/>
        <a:p>
          <a:endParaRPr lang="en-GB"/>
        </a:p>
      </dgm:t>
    </dgm:pt>
    <dgm:pt modelId="{F79CCDBB-70A7-4224-BC91-30FD941626F0}" type="sibTrans" cxnId="{6C019B47-EAEF-4CDF-909B-975EC9587C7E}">
      <dgm:prSet/>
      <dgm:spPr/>
      <dgm:t>
        <a:bodyPr/>
        <a:lstStyle/>
        <a:p>
          <a:endParaRPr lang="en-GB"/>
        </a:p>
      </dgm:t>
    </dgm:pt>
    <dgm:pt modelId="{098F061A-B994-4B50-8C3E-5EDD8C2D8945}" type="pres">
      <dgm:prSet presAssocID="{5789A9B1-F0F5-4E6B-BD22-EB7430C41D6E}" presName="linear" presStyleCnt="0">
        <dgm:presLayoutVars>
          <dgm:animLvl val="lvl"/>
          <dgm:resizeHandles val="exact"/>
        </dgm:presLayoutVars>
      </dgm:prSet>
      <dgm:spPr/>
    </dgm:pt>
    <dgm:pt modelId="{89DB882A-B391-4650-9A3E-B7AFFA86AAE4}" type="pres">
      <dgm:prSet presAssocID="{39A8E65B-2982-4C6C-A920-FF176A335905}" presName="parentText" presStyleLbl="node1" presStyleIdx="0" presStyleCnt="7">
        <dgm:presLayoutVars>
          <dgm:chMax val="0"/>
          <dgm:bulletEnabled val="1"/>
        </dgm:presLayoutVars>
      </dgm:prSet>
      <dgm:spPr/>
    </dgm:pt>
    <dgm:pt modelId="{93592039-F7C8-4EFD-AF1B-E41468642500}" type="pres">
      <dgm:prSet presAssocID="{20E15E2F-FAB6-4576-851F-556A2F655F48}" presName="spacer" presStyleCnt="0"/>
      <dgm:spPr/>
    </dgm:pt>
    <dgm:pt modelId="{35C07F09-7DE7-4AC0-9DA4-27CC2765D407}" type="pres">
      <dgm:prSet presAssocID="{7048BCE2-C8F0-42C1-B321-9141C05F700F}" presName="parentText" presStyleLbl="node1" presStyleIdx="1" presStyleCnt="7">
        <dgm:presLayoutVars>
          <dgm:chMax val="0"/>
          <dgm:bulletEnabled val="1"/>
        </dgm:presLayoutVars>
      </dgm:prSet>
      <dgm:spPr/>
    </dgm:pt>
    <dgm:pt modelId="{55420DF2-E053-49C7-B77F-F9B1803CD77E}" type="pres">
      <dgm:prSet presAssocID="{B32B6566-DFDC-4C22-97DA-5E8007D1E67C}" presName="spacer" presStyleCnt="0"/>
      <dgm:spPr/>
    </dgm:pt>
    <dgm:pt modelId="{21A0E54C-0C01-4F0B-B62E-CEF8C406E600}" type="pres">
      <dgm:prSet presAssocID="{6A6F53E4-EF91-4C28-A1E4-9B4BB34DE5F6}" presName="parentText" presStyleLbl="node1" presStyleIdx="2" presStyleCnt="7">
        <dgm:presLayoutVars>
          <dgm:chMax val="0"/>
          <dgm:bulletEnabled val="1"/>
        </dgm:presLayoutVars>
      </dgm:prSet>
      <dgm:spPr/>
    </dgm:pt>
    <dgm:pt modelId="{0FA13E03-B3F8-4DDF-BCEA-872B66A51FD6}" type="pres">
      <dgm:prSet presAssocID="{14ACD066-BE41-4936-A667-4A25C9659A34}" presName="spacer" presStyleCnt="0"/>
      <dgm:spPr/>
    </dgm:pt>
    <dgm:pt modelId="{0DA45FD7-B9C8-46BD-9895-7F05479C68E5}" type="pres">
      <dgm:prSet presAssocID="{B8FE780C-4769-4334-BEEC-8A1C650C6B50}" presName="parentText" presStyleLbl="node1" presStyleIdx="3" presStyleCnt="7">
        <dgm:presLayoutVars>
          <dgm:chMax val="0"/>
          <dgm:bulletEnabled val="1"/>
        </dgm:presLayoutVars>
      </dgm:prSet>
      <dgm:spPr/>
    </dgm:pt>
    <dgm:pt modelId="{E7C3BF36-FA2B-4CEC-ABAB-F7544C678BA0}" type="pres">
      <dgm:prSet presAssocID="{F79CCDBB-70A7-4224-BC91-30FD941626F0}" presName="spacer" presStyleCnt="0"/>
      <dgm:spPr/>
    </dgm:pt>
    <dgm:pt modelId="{8EAE0254-50D0-4135-A8D6-87C118153B04}" type="pres">
      <dgm:prSet presAssocID="{10FEA695-ED2D-486D-A6CD-6BDC227B18E7}" presName="parentText" presStyleLbl="node1" presStyleIdx="4" presStyleCnt="7">
        <dgm:presLayoutVars>
          <dgm:chMax val="0"/>
          <dgm:bulletEnabled val="1"/>
        </dgm:presLayoutVars>
      </dgm:prSet>
      <dgm:spPr/>
    </dgm:pt>
    <dgm:pt modelId="{DF60504D-D4C1-4289-A58E-033813AE4025}" type="pres">
      <dgm:prSet presAssocID="{8CB6E570-FF7A-41FB-8387-83215E920276}" presName="spacer" presStyleCnt="0"/>
      <dgm:spPr/>
    </dgm:pt>
    <dgm:pt modelId="{7EC39840-4BE7-4705-B404-16746FEE1B4A}" type="pres">
      <dgm:prSet presAssocID="{BBCC0691-9D61-4327-BF83-400E6D7770E0}" presName="parentText" presStyleLbl="node1" presStyleIdx="5" presStyleCnt="7" custLinFactNeighborX="-46">
        <dgm:presLayoutVars>
          <dgm:chMax val="0"/>
          <dgm:bulletEnabled val="1"/>
        </dgm:presLayoutVars>
      </dgm:prSet>
      <dgm:spPr/>
    </dgm:pt>
    <dgm:pt modelId="{FF3D9106-CA4E-43AB-8B40-67EA67A0153E}" type="pres">
      <dgm:prSet presAssocID="{423EA6FF-E32D-4334-A281-BF8B4C30FFD2}" presName="spacer" presStyleCnt="0"/>
      <dgm:spPr/>
    </dgm:pt>
    <dgm:pt modelId="{742909FC-7F40-48C8-94E3-31C57D2AD226}" type="pres">
      <dgm:prSet presAssocID="{1958D15C-E463-405F-8EC4-5D73D29228BE}" presName="parentText" presStyleLbl="node1" presStyleIdx="6" presStyleCnt="7">
        <dgm:presLayoutVars>
          <dgm:chMax val="0"/>
          <dgm:bulletEnabled val="1"/>
        </dgm:presLayoutVars>
      </dgm:prSet>
      <dgm:spPr/>
    </dgm:pt>
  </dgm:ptLst>
  <dgm:cxnLst>
    <dgm:cxn modelId="{83EA2D10-60CE-4DE7-BF1F-662F738D8F52}" srcId="{5789A9B1-F0F5-4E6B-BD22-EB7430C41D6E}" destId="{6A6F53E4-EF91-4C28-A1E4-9B4BB34DE5F6}" srcOrd="2" destOrd="0" parTransId="{36A0CEE5-EE9B-4E8E-9498-A81A0F1AB415}" sibTransId="{14ACD066-BE41-4936-A667-4A25C9659A34}"/>
    <dgm:cxn modelId="{85941E12-D161-4986-8A45-2A21FA245AE1}" srcId="{5789A9B1-F0F5-4E6B-BD22-EB7430C41D6E}" destId="{BBCC0691-9D61-4327-BF83-400E6D7770E0}" srcOrd="5" destOrd="0" parTransId="{4DBD72F7-185B-4BA0-A59C-95D2353B92CF}" sibTransId="{423EA6FF-E32D-4334-A281-BF8B4C30FFD2}"/>
    <dgm:cxn modelId="{B68FF115-E2A8-4D2E-B8EB-6BA3F5200F39}" type="presOf" srcId="{10FEA695-ED2D-486D-A6CD-6BDC227B18E7}" destId="{8EAE0254-50D0-4135-A8D6-87C118153B04}" srcOrd="0" destOrd="0" presId="urn:microsoft.com/office/officeart/2005/8/layout/vList2"/>
    <dgm:cxn modelId="{0ECB2834-9646-49A1-A033-D70AA30729B7}" type="presOf" srcId="{5789A9B1-F0F5-4E6B-BD22-EB7430C41D6E}" destId="{098F061A-B994-4B50-8C3E-5EDD8C2D8945}" srcOrd="0" destOrd="0" presId="urn:microsoft.com/office/officeart/2005/8/layout/vList2"/>
    <dgm:cxn modelId="{D3863465-BF2A-4A5E-AEF4-50123D57E4A9}" srcId="{5789A9B1-F0F5-4E6B-BD22-EB7430C41D6E}" destId="{39A8E65B-2982-4C6C-A920-FF176A335905}" srcOrd="0" destOrd="0" parTransId="{4B298480-05FB-4053-87B9-1426C507EB9F}" sibTransId="{20E15E2F-FAB6-4576-851F-556A2F655F48}"/>
    <dgm:cxn modelId="{6C019B47-EAEF-4CDF-909B-975EC9587C7E}" srcId="{5789A9B1-F0F5-4E6B-BD22-EB7430C41D6E}" destId="{B8FE780C-4769-4334-BEEC-8A1C650C6B50}" srcOrd="3" destOrd="0" parTransId="{C47E65D1-324E-4125-9A2F-AD09E2E88B05}" sibTransId="{F79CCDBB-70A7-4224-BC91-30FD941626F0}"/>
    <dgm:cxn modelId="{BB987D48-11B1-4EB6-A49D-BCE435557202}" type="presOf" srcId="{BBCC0691-9D61-4327-BF83-400E6D7770E0}" destId="{7EC39840-4BE7-4705-B404-16746FEE1B4A}" srcOrd="0" destOrd="0" presId="urn:microsoft.com/office/officeart/2005/8/layout/vList2"/>
    <dgm:cxn modelId="{8F0AEF8D-AB16-425B-A33D-B94C30AC5DAB}" type="presOf" srcId="{7048BCE2-C8F0-42C1-B321-9141C05F700F}" destId="{35C07F09-7DE7-4AC0-9DA4-27CC2765D407}" srcOrd="0" destOrd="0" presId="urn:microsoft.com/office/officeart/2005/8/layout/vList2"/>
    <dgm:cxn modelId="{DB01CC92-7B98-4743-886B-16482BA85F4C}" type="presOf" srcId="{1958D15C-E463-405F-8EC4-5D73D29228BE}" destId="{742909FC-7F40-48C8-94E3-31C57D2AD226}" srcOrd="0" destOrd="0" presId="urn:microsoft.com/office/officeart/2005/8/layout/vList2"/>
    <dgm:cxn modelId="{6F47CDAE-7B36-4897-B471-91CFF708FA52}" srcId="{5789A9B1-F0F5-4E6B-BD22-EB7430C41D6E}" destId="{10FEA695-ED2D-486D-A6CD-6BDC227B18E7}" srcOrd="4" destOrd="0" parTransId="{830B758F-21CD-4FFA-938D-7CC2DE3F84DA}" sibTransId="{8CB6E570-FF7A-41FB-8387-83215E920276}"/>
    <dgm:cxn modelId="{B88718B3-DF30-4F15-8AC4-788160EE67D6}" srcId="{5789A9B1-F0F5-4E6B-BD22-EB7430C41D6E}" destId="{1958D15C-E463-405F-8EC4-5D73D29228BE}" srcOrd="6" destOrd="0" parTransId="{8D713F76-84A6-4879-BD8C-D505009B7F59}" sibTransId="{37817DF5-BF9E-4C93-A19D-7B674B6C8D11}"/>
    <dgm:cxn modelId="{0A4B17B8-3A3B-47DF-9B2E-8B044DD19271}" type="presOf" srcId="{6A6F53E4-EF91-4C28-A1E4-9B4BB34DE5F6}" destId="{21A0E54C-0C01-4F0B-B62E-CEF8C406E600}" srcOrd="0" destOrd="0" presId="urn:microsoft.com/office/officeart/2005/8/layout/vList2"/>
    <dgm:cxn modelId="{6EE7EAB9-40B2-4D3A-8DFC-43CA24E9FEC3}" srcId="{5789A9B1-F0F5-4E6B-BD22-EB7430C41D6E}" destId="{7048BCE2-C8F0-42C1-B321-9141C05F700F}" srcOrd="1" destOrd="0" parTransId="{D2B71909-530D-4C34-A535-50BB08DB63BB}" sibTransId="{B32B6566-DFDC-4C22-97DA-5E8007D1E67C}"/>
    <dgm:cxn modelId="{4A9C2CCD-8B50-4C58-9722-FCE478CE2563}" type="presOf" srcId="{B8FE780C-4769-4334-BEEC-8A1C650C6B50}" destId="{0DA45FD7-B9C8-46BD-9895-7F05479C68E5}" srcOrd="0" destOrd="0" presId="urn:microsoft.com/office/officeart/2005/8/layout/vList2"/>
    <dgm:cxn modelId="{F1DB8FF8-F03F-423B-B3E1-C111FC994740}" type="presOf" srcId="{39A8E65B-2982-4C6C-A920-FF176A335905}" destId="{89DB882A-B391-4650-9A3E-B7AFFA86AAE4}" srcOrd="0" destOrd="0" presId="urn:microsoft.com/office/officeart/2005/8/layout/vList2"/>
    <dgm:cxn modelId="{99F15EB1-8BFD-44C2-BB5B-86CF46B6FD49}" type="presParOf" srcId="{098F061A-B994-4B50-8C3E-5EDD8C2D8945}" destId="{89DB882A-B391-4650-9A3E-B7AFFA86AAE4}" srcOrd="0" destOrd="0" presId="urn:microsoft.com/office/officeart/2005/8/layout/vList2"/>
    <dgm:cxn modelId="{5D70F4DD-A6EE-4565-9170-60B64B252BC1}" type="presParOf" srcId="{098F061A-B994-4B50-8C3E-5EDD8C2D8945}" destId="{93592039-F7C8-4EFD-AF1B-E41468642500}" srcOrd="1" destOrd="0" presId="urn:microsoft.com/office/officeart/2005/8/layout/vList2"/>
    <dgm:cxn modelId="{0CF234E1-F1D0-4256-A32E-1DDC5631224D}" type="presParOf" srcId="{098F061A-B994-4B50-8C3E-5EDD8C2D8945}" destId="{35C07F09-7DE7-4AC0-9DA4-27CC2765D407}" srcOrd="2" destOrd="0" presId="urn:microsoft.com/office/officeart/2005/8/layout/vList2"/>
    <dgm:cxn modelId="{3660D254-86BD-4998-AD7D-A1AEC64AAEC8}" type="presParOf" srcId="{098F061A-B994-4B50-8C3E-5EDD8C2D8945}" destId="{55420DF2-E053-49C7-B77F-F9B1803CD77E}" srcOrd="3" destOrd="0" presId="urn:microsoft.com/office/officeart/2005/8/layout/vList2"/>
    <dgm:cxn modelId="{5999F26C-BDAD-49E5-B46A-6B19BDCA58B7}" type="presParOf" srcId="{098F061A-B994-4B50-8C3E-5EDD8C2D8945}" destId="{21A0E54C-0C01-4F0B-B62E-CEF8C406E600}" srcOrd="4" destOrd="0" presId="urn:microsoft.com/office/officeart/2005/8/layout/vList2"/>
    <dgm:cxn modelId="{04A3B2DE-8552-4D9F-AF67-D1A461B616A2}" type="presParOf" srcId="{098F061A-B994-4B50-8C3E-5EDD8C2D8945}" destId="{0FA13E03-B3F8-4DDF-BCEA-872B66A51FD6}" srcOrd="5" destOrd="0" presId="urn:microsoft.com/office/officeart/2005/8/layout/vList2"/>
    <dgm:cxn modelId="{EBA94C7D-37A1-49D2-A225-FE00B4B78348}" type="presParOf" srcId="{098F061A-B994-4B50-8C3E-5EDD8C2D8945}" destId="{0DA45FD7-B9C8-46BD-9895-7F05479C68E5}" srcOrd="6" destOrd="0" presId="urn:microsoft.com/office/officeart/2005/8/layout/vList2"/>
    <dgm:cxn modelId="{B4029238-C2A4-4721-8623-BDD26CAD094D}" type="presParOf" srcId="{098F061A-B994-4B50-8C3E-5EDD8C2D8945}" destId="{E7C3BF36-FA2B-4CEC-ABAB-F7544C678BA0}" srcOrd="7" destOrd="0" presId="urn:microsoft.com/office/officeart/2005/8/layout/vList2"/>
    <dgm:cxn modelId="{F204E824-DD85-4EF7-BCAD-6B3B2214F5CB}" type="presParOf" srcId="{098F061A-B994-4B50-8C3E-5EDD8C2D8945}" destId="{8EAE0254-50D0-4135-A8D6-87C118153B04}" srcOrd="8" destOrd="0" presId="urn:microsoft.com/office/officeart/2005/8/layout/vList2"/>
    <dgm:cxn modelId="{57F95838-DF48-4A33-A269-1F7E0D82D303}" type="presParOf" srcId="{098F061A-B994-4B50-8C3E-5EDD8C2D8945}" destId="{DF60504D-D4C1-4289-A58E-033813AE4025}" srcOrd="9" destOrd="0" presId="urn:microsoft.com/office/officeart/2005/8/layout/vList2"/>
    <dgm:cxn modelId="{7875F542-B780-4B89-9252-A90F447505EF}" type="presParOf" srcId="{098F061A-B994-4B50-8C3E-5EDD8C2D8945}" destId="{7EC39840-4BE7-4705-B404-16746FEE1B4A}" srcOrd="10" destOrd="0" presId="urn:microsoft.com/office/officeart/2005/8/layout/vList2"/>
    <dgm:cxn modelId="{FAD3ADAF-D526-4459-9DA0-6028DB2C8D70}" type="presParOf" srcId="{098F061A-B994-4B50-8C3E-5EDD8C2D8945}" destId="{FF3D9106-CA4E-43AB-8B40-67EA67A0153E}" srcOrd="11" destOrd="0" presId="urn:microsoft.com/office/officeart/2005/8/layout/vList2"/>
    <dgm:cxn modelId="{CD9FD386-9815-4CEB-896F-80F3DA8AED14}" type="presParOf" srcId="{098F061A-B994-4B50-8C3E-5EDD8C2D8945}" destId="{742909FC-7F40-48C8-94E3-31C57D2AD22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B882A-B391-4650-9A3E-B7AFFA86AAE4}">
      <dsp:nvSpPr>
        <dsp:cNvPr id="0" name=""/>
        <dsp:cNvSpPr/>
      </dsp:nvSpPr>
      <dsp:spPr>
        <a:xfrm>
          <a:off x="0" y="3982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cs typeface="Arial"/>
            </a:rPr>
            <a:t>Sample data: transitions between paediatric and adult services [15 mins]</a:t>
          </a:r>
          <a:endParaRPr lang="en-GB" sz="1800" kern="1200" dirty="0"/>
        </a:p>
      </dsp:txBody>
      <dsp:txXfrm>
        <a:off x="20561" y="60383"/>
        <a:ext cx="10406214" cy="380078"/>
      </dsp:txXfrm>
    </dsp:sp>
    <dsp:sp modelId="{35C07F09-7DE7-4AC0-9DA4-27CC2765D407}">
      <dsp:nvSpPr>
        <dsp:cNvPr id="0" name=""/>
        <dsp:cNvSpPr/>
      </dsp:nvSpPr>
      <dsp:spPr>
        <a:xfrm>
          <a:off x="0" y="51286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Checking for deceased patients [10 mins]</a:t>
          </a:r>
          <a:endParaRPr lang="en-GB" sz="1800" kern="1200" dirty="0"/>
        </a:p>
      </dsp:txBody>
      <dsp:txXfrm>
        <a:off x="20561" y="533423"/>
        <a:ext cx="10406214" cy="380078"/>
      </dsp:txXfrm>
    </dsp:sp>
    <dsp:sp modelId="{21A0E54C-0C01-4F0B-B62E-CEF8C406E600}">
      <dsp:nvSpPr>
        <dsp:cNvPr id="0" name=""/>
        <dsp:cNvSpPr/>
      </dsp:nvSpPr>
      <dsp:spPr>
        <a:xfrm>
          <a:off x="0" y="98590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cs typeface="Arial"/>
            </a:rPr>
            <a:t>Mobile phone numbers [15 mins] </a:t>
          </a:r>
          <a:endParaRPr lang="en-GB" sz="1800" kern="1200" dirty="0"/>
        </a:p>
      </dsp:txBody>
      <dsp:txXfrm>
        <a:off x="20561" y="1006463"/>
        <a:ext cx="10406214" cy="380078"/>
      </dsp:txXfrm>
    </dsp:sp>
    <dsp:sp modelId="{0DA45FD7-B9C8-46BD-9895-7F05479C68E5}">
      <dsp:nvSpPr>
        <dsp:cNvPr id="0" name=""/>
        <dsp:cNvSpPr/>
      </dsp:nvSpPr>
      <dsp:spPr>
        <a:xfrm>
          <a:off x="0" y="145894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Safeguarding [15 mins]</a:t>
          </a:r>
        </a:p>
      </dsp:txBody>
      <dsp:txXfrm>
        <a:off x="20561" y="1479503"/>
        <a:ext cx="10406214" cy="380078"/>
      </dsp:txXfrm>
    </dsp:sp>
    <dsp:sp modelId="{8EAE0254-50D0-4135-A8D6-87C118153B04}">
      <dsp:nvSpPr>
        <dsp:cNvPr id="0" name=""/>
        <dsp:cNvSpPr/>
      </dsp:nvSpPr>
      <dsp:spPr>
        <a:xfrm>
          <a:off x="0" y="193198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FFF"/>
              </a:solidFill>
              <a:latin typeface="Arial" panose="020B0604020202020204"/>
              <a:ea typeface="+mn-ea"/>
              <a:cs typeface="+mn-cs"/>
            </a:rPr>
            <a:t>Patient-facing materials </a:t>
          </a:r>
          <a:r>
            <a:rPr lang="en-US" sz="1800" kern="1200" dirty="0">
              <a:solidFill>
                <a:srgbClr val="FFFFFF"/>
              </a:solidFill>
              <a:ea typeface="+mn-ea"/>
              <a:cs typeface="+mn-cs"/>
            </a:rPr>
            <a:t>[10 mins]</a:t>
          </a:r>
        </a:p>
      </dsp:txBody>
      <dsp:txXfrm>
        <a:off x="20561" y="1952543"/>
        <a:ext cx="10406214" cy="380078"/>
      </dsp:txXfrm>
    </dsp:sp>
    <dsp:sp modelId="{7EC39840-4BE7-4705-B404-16746FEE1B4A}">
      <dsp:nvSpPr>
        <dsp:cNvPr id="0" name=""/>
        <dsp:cNvSpPr/>
      </dsp:nvSpPr>
      <dsp:spPr>
        <a:xfrm>
          <a:off x="0" y="240502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FFFFFF"/>
              </a:solidFill>
              <a:ea typeface="+mn-ea"/>
              <a:cs typeface="+mn-cs"/>
            </a:rPr>
            <a:t>Key dates [2 mins]</a:t>
          </a:r>
        </a:p>
      </dsp:txBody>
      <dsp:txXfrm>
        <a:off x="20561" y="2425583"/>
        <a:ext cx="10406214" cy="380078"/>
      </dsp:txXfrm>
    </dsp:sp>
    <dsp:sp modelId="{742909FC-7F40-48C8-94E3-31C57D2AD226}">
      <dsp:nvSpPr>
        <dsp:cNvPr id="0" name=""/>
        <dsp:cNvSpPr/>
      </dsp:nvSpPr>
      <dsp:spPr>
        <a:xfrm>
          <a:off x="0" y="2878062"/>
          <a:ext cx="10447336"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FFFFFF"/>
              </a:solidFill>
              <a:ea typeface="+mn-ea"/>
              <a:cs typeface="+mn-cs"/>
            </a:rPr>
            <a:t>Any other points for discussion? [5 mins]</a:t>
          </a:r>
        </a:p>
      </dsp:txBody>
      <dsp:txXfrm>
        <a:off x="20561" y="2898623"/>
        <a:ext cx="10406214"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95507"/>
          </a:xfrm>
          <a:prstGeom prst="rect">
            <a:avLst/>
          </a:prstGeom>
        </p:spPr>
        <p:txBody>
          <a:bodyPr vert="horz" lIns="91440" tIns="45720" rIns="91440" bIns="45720" rtlCol="0"/>
          <a:lstStyle>
            <a:lvl1pPr algn="r">
              <a:defRPr sz="1200"/>
            </a:lvl1pPr>
          </a:lstStyle>
          <a:p>
            <a:fld id="{3BBA6975-7D2A-445A-9789-FA2D72DD4FB1}" type="datetimeFigureOut">
              <a:rPr lang="en-GB" smtClean="0"/>
              <a:t>05/02/2026</a:t>
            </a:fld>
            <a:endParaRPr lang="en-GB" dirty="0"/>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dirty="0"/>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vl1pPr>
          </a:lstStyle>
          <a:p>
            <a:fld id="{0BC07942-400A-45BE-BEAB-1370B6009C2E}" type="datetimeFigureOut">
              <a:rPr lang="en-GB" smtClean="0"/>
              <a:t>05/02/2026</a:t>
            </a:fld>
            <a:endParaRPr lang="en-GB" dirty="0"/>
          </a:p>
        </p:txBody>
      </p:sp>
      <p:sp>
        <p:nvSpPr>
          <p:cNvPr id="4" name="Slide Image Placeholder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CYP26 trust webinar 2</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a:t>
            </a:fld>
            <a:endParaRPr lang="en-GB" dirty="0"/>
          </a:p>
        </p:txBody>
      </p:sp>
    </p:spTree>
    <p:extLst>
      <p:ext uri="{BB962C8B-B14F-4D97-AF65-F5344CB8AC3E}">
        <p14:creationId xmlns:p14="http://schemas.microsoft.com/office/powerpoint/2010/main" val="121098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A1F7-9BF2-0351-F807-152384F59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1A872-66A6-A977-1F02-6FBDCAB00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94F22-1B09-7349-C367-10E660A2B58A}"/>
              </a:ext>
            </a:extLst>
          </p:cNvPr>
          <p:cNvSpPr>
            <a:spLocks noGrp="1"/>
          </p:cNvSpPr>
          <p:nvPr>
            <p:ph type="body" idx="1"/>
          </p:nvPr>
        </p:nvSpPr>
        <p:spPr/>
        <p:txBody>
          <a:bodyPr/>
          <a:lstStyle/>
          <a:p>
            <a:r>
              <a:rPr lang="en-US" sz="1050" kern="1200" dirty="0">
                <a:solidFill>
                  <a:schemeClr val="tx1"/>
                </a:solidFill>
                <a:effectLst/>
                <a:latin typeface="+mn-lt"/>
                <a:ea typeface="+mn-ea"/>
                <a:cs typeface="+mn-cs"/>
              </a:rPr>
              <a:t>Trusts were asked to exclude service users with known safeguarding concerns in CYP24.</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The following guidance was included to help support NHS trusts undertake safeguarding checks on their sample before submitting to their contractor. It stated that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NHS trusts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However, this process could be resource intensive and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We would now like to hear your reflections …</a:t>
            </a:r>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EDE2423-E43C-2221-7429-FD581E07E9E6}"/>
              </a:ext>
            </a:extLst>
          </p:cNvPr>
          <p:cNvSpPr>
            <a:spLocks noGrp="1"/>
          </p:cNvSpPr>
          <p:nvPr>
            <p:ph type="sldNum" sz="quarter" idx="5"/>
          </p:nvPr>
        </p:nvSpPr>
        <p:spPr/>
        <p:txBody>
          <a:bodyPr/>
          <a:lstStyle/>
          <a:p>
            <a:fld id="{14FCA1E1-6FC4-452F-BB26-766D58A6DB50}" type="slidenum">
              <a:rPr lang="en-GB" smtClean="0"/>
              <a:t>14</a:t>
            </a:fld>
            <a:endParaRPr lang="en-GB" dirty="0"/>
          </a:p>
        </p:txBody>
      </p:sp>
    </p:spTree>
    <p:extLst>
      <p:ext uri="{BB962C8B-B14F-4D97-AF65-F5344CB8AC3E}">
        <p14:creationId xmlns:p14="http://schemas.microsoft.com/office/powerpoint/2010/main" val="319203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8D8D-913C-5143-091A-CAB348D8F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1A4C2-C16A-ABDC-6245-9551455F8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9FAA3-1A58-6C27-2F5D-A77D6CF25F0C}"/>
              </a:ext>
            </a:extLst>
          </p:cNvPr>
          <p:cNvSpPr>
            <a:spLocks noGrp="1"/>
          </p:cNvSpPr>
          <p:nvPr>
            <p:ph type="body" idx="1"/>
          </p:nvPr>
        </p:nvSpPr>
        <p:spPr/>
        <p:txBody>
          <a:bodyPr/>
          <a:lstStyle/>
          <a:p>
            <a:r>
              <a:rPr lang="en-GB" sz="1050" kern="1200" dirty="0">
                <a:solidFill>
                  <a:schemeClr val="tx1"/>
                </a:solidFill>
                <a:effectLst/>
                <a:latin typeface="+mn-lt"/>
                <a:ea typeface="+mn-ea"/>
                <a:cs typeface="+mn-cs"/>
              </a:rPr>
              <a:t>RESEARCHER NOTE: </a:t>
            </a:r>
            <a:r>
              <a:rPr lang="en-GB" sz="1050" b="1" kern="1200" dirty="0">
                <a:solidFill>
                  <a:schemeClr val="tx1"/>
                </a:solidFill>
                <a:effectLst/>
                <a:latin typeface="+mn-lt"/>
                <a:ea typeface="+mn-ea"/>
                <a:cs typeface="+mn-cs"/>
              </a:rPr>
              <a:t>Second big bullet</a:t>
            </a:r>
            <a:r>
              <a:rPr lang="en-GB" sz="1050" kern="1200" dirty="0">
                <a:solidFill>
                  <a:schemeClr val="tx1"/>
                </a:solidFill>
                <a:effectLst/>
                <a:latin typeface="+mn-lt"/>
                <a:ea typeface="+mn-ea"/>
                <a:cs typeface="+mn-cs"/>
              </a:rPr>
              <a:t>: For the question “Did you need to reach out to organisations outside your trust to complete safeguarding checks?” we will provide “councils” as an example of organisation outside of the trust.</a:t>
            </a:r>
          </a:p>
          <a:p>
            <a:endParaRPr lang="en-GB" sz="105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To ask: Were there any safeguarding exclusions you were making in 2024?</a:t>
            </a:r>
          </a:p>
        </p:txBody>
      </p:sp>
      <p:sp>
        <p:nvSpPr>
          <p:cNvPr id="4" name="Slide Number Placeholder 3">
            <a:extLst>
              <a:ext uri="{FF2B5EF4-FFF2-40B4-BE49-F238E27FC236}">
                <a16:creationId xmlns:a16="http://schemas.microsoft.com/office/drawing/2014/main" id="{8E47A9EF-F5A0-E21F-2086-AAAEDC35396E}"/>
              </a:ext>
            </a:extLst>
          </p:cNvPr>
          <p:cNvSpPr>
            <a:spLocks noGrp="1"/>
          </p:cNvSpPr>
          <p:nvPr>
            <p:ph type="sldNum" sz="quarter" idx="5"/>
          </p:nvPr>
        </p:nvSpPr>
        <p:spPr/>
        <p:txBody>
          <a:bodyPr/>
          <a:lstStyle/>
          <a:p>
            <a:fld id="{14FCA1E1-6FC4-452F-BB26-766D58A6DB50}" type="slidenum">
              <a:rPr lang="en-GB" smtClean="0"/>
              <a:t>15</a:t>
            </a:fld>
            <a:endParaRPr lang="en-GB" dirty="0"/>
          </a:p>
        </p:txBody>
      </p:sp>
    </p:spTree>
    <p:extLst>
      <p:ext uri="{BB962C8B-B14F-4D97-AF65-F5344CB8AC3E}">
        <p14:creationId xmlns:p14="http://schemas.microsoft.com/office/powerpoint/2010/main" val="145948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A4A3-1B23-693B-8086-08C6A253C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7D05A-D06B-F225-4052-348D2EE3F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49315-8304-0FCD-95F8-B737787544A3}"/>
              </a:ext>
            </a:extLst>
          </p:cNvPr>
          <p:cNvSpPr>
            <a:spLocks noGrp="1"/>
          </p:cNvSpPr>
          <p:nvPr>
            <p:ph type="body" idx="1"/>
          </p:nvPr>
        </p:nvSpPr>
        <p:spPr/>
        <p:txBody>
          <a:bodyPr/>
          <a:lstStyle/>
          <a:p>
            <a:r>
              <a:rPr lang="en-US" sz="1050" kern="1200" dirty="0">
                <a:solidFill>
                  <a:schemeClr val="tx1"/>
                </a:solidFill>
                <a:effectLst/>
                <a:latin typeface="+mn-lt"/>
                <a:ea typeface="+mn-ea"/>
                <a:cs typeface="+mn-cs"/>
              </a:rPr>
              <a:t>One update that has been added to the dissent posters in the addition of Section 251 approval wording. This has been included at the end of the poster to inform children, young people and parents / carers that the survey has approval to process contact details.</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Dissent posters are available in 14 languages and are available to download on the NHS website – They must be displayed from March through to May.</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RESEARCHER NOTE: </a:t>
            </a:r>
            <a:r>
              <a:rPr lang="en-US" sz="1050" b="1" kern="1200" dirty="0">
                <a:solidFill>
                  <a:schemeClr val="tx1"/>
                </a:solidFill>
                <a:effectLst/>
                <a:latin typeface="+mn-lt"/>
                <a:ea typeface="+mn-ea"/>
                <a:cs typeface="+mn-cs"/>
              </a:rPr>
              <a:t>Ask</a:t>
            </a:r>
            <a:r>
              <a:rPr lang="en-US" sz="1050" kern="1200" dirty="0">
                <a:solidFill>
                  <a:schemeClr val="tx1"/>
                </a:solidFill>
                <a:effectLst/>
                <a:latin typeface="+mn-lt"/>
                <a:ea typeface="+mn-ea"/>
                <a:cs typeface="+mn-cs"/>
              </a:rPr>
              <a:t> – Have you received any feedback on the dissent poster, in terms of both content and format, from patients?</a:t>
            </a:r>
          </a:p>
        </p:txBody>
      </p:sp>
      <p:sp>
        <p:nvSpPr>
          <p:cNvPr id="4" name="Slide Number Placeholder 3">
            <a:extLst>
              <a:ext uri="{FF2B5EF4-FFF2-40B4-BE49-F238E27FC236}">
                <a16:creationId xmlns:a16="http://schemas.microsoft.com/office/drawing/2014/main" id="{930E757C-9F33-37D7-B6BB-EF9295A7B08D}"/>
              </a:ext>
            </a:extLst>
          </p:cNvPr>
          <p:cNvSpPr>
            <a:spLocks noGrp="1"/>
          </p:cNvSpPr>
          <p:nvPr>
            <p:ph type="sldNum" sz="quarter" idx="5"/>
          </p:nvPr>
        </p:nvSpPr>
        <p:spPr/>
        <p:txBody>
          <a:bodyPr/>
          <a:lstStyle/>
          <a:p>
            <a:fld id="{14FCA1E1-6FC4-452F-BB26-766D58A6DB50}" type="slidenum">
              <a:rPr lang="en-GB" smtClean="0"/>
              <a:t>17</a:t>
            </a:fld>
            <a:endParaRPr lang="en-GB" dirty="0"/>
          </a:p>
        </p:txBody>
      </p:sp>
    </p:spTree>
    <p:extLst>
      <p:ext uri="{BB962C8B-B14F-4D97-AF65-F5344CB8AC3E}">
        <p14:creationId xmlns:p14="http://schemas.microsoft.com/office/powerpoint/2010/main" val="61509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51F38-B2C9-456A-1F29-F90921945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B0F7D-8554-5928-DE8A-9B3C177F4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EB23F-4553-EA42-6101-E0D9D6461302}"/>
              </a:ext>
            </a:extLst>
          </p:cNvPr>
          <p:cNvSpPr>
            <a:spLocks noGrp="1"/>
          </p:cNvSpPr>
          <p:nvPr>
            <p:ph type="body" idx="1"/>
          </p:nvPr>
        </p:nvSpPr>
        <p:spPr/>
        <p:txBody>
          <a:bodyPr/>
          <a:lstStyle/>
          <a:p>
            <a:r>
              <a:rPr lang="en-US" sz="1050" kern="1200" dirty="0">
                <a:solidFill>
                  <a:schemeClr val="tx1"/>
                </a:solidFill>
                <a:effectLst/>
                <a:latin typeface="+mn-lt"/>
                <a:ea typeface="+mn-ea"/>
                <a:cs typeface="+mn-cs"/>
              </a:rPr>
              <a:t>As part of the recent program wide improvements, updates will be applied to the CYP26 multilanguage sheet.</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The following sentence …. will be applied across all translations.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SCC are also reviewing the range of languages but the number of languages is expected to stay the same</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Information leaflet …</a:t>
            </a:r>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75BE919-CF8B-4F61-5B06-34A3830328A6}"/>
              </a:ext>
            </a:extLst>
          </p:cNvPr>
          <p:cNvSpPr>
            <a:spLocks noGrp="1"/>
          </p:cNvSpPr>
          <p:nvPr>
            <p:ph type="sldNum" sz="quarter" idx="5"/>
          </p:nvPr>
        </p:nvSpPr>
        <p:spPr/>
        <p:txBody>
          <a:bodyPr/>
          <a:lstStyle/>
          <a:p>
            <a:fld id="{14FCA1E1-6FC4-452F-BB26-766D58A6DB50}" type="slidenum">
              <a:rPr lang="en-GB" smtClean="0"/>
              <a:t>18</a:t>
            </a:fld>
            <a:endParaRPr lang="en-GB" dirty="0"/>
          </a:p>
        </p:txBody>
      </p:sp>
    </p:spTree>
    <p:extLst>
      <p:ext uri="{BB962C8B-B14F-4D97-AF65-F5344CB8AC3E}">
        <p14:creationId xmlns:p14="http://schemas.microsoft.com/office/powerpoint/2010/main" val="408442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DA8DC-4494-E006-DDDD-07B9B0F65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18F50-5D85-C8CD-CEE9-5D99CB367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8EBB8-3534-8850-A8C5-F23AC4A740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Arial" panose="020B0604020202020204" pitchFamily="34" charset="0"/>
                <a:ea typeface="+mn-ea"/>
                <a:cs typeface="+mn-cs"/>
              </a:rPr>
              <a:t>In terms of publicising the survey it is important that these materials are used as much as possible to promote the survey, and drum up engagement and awareness of the survey.</a:t>
            </a:r>
            <a:endParaRPr lang="en-GB" sz="1050" dirty="0">
              <a:effectLst/>
              <a:latin typeface="Arial" panose="020B0604020202020204" pitchFamily="34" charset="0"/>
            </a:endParaRPr>
          </a:p>
          <a:p>
            <a:endParaRPr lang="en-GB" sz="1050" dirty="0"/>
          </a:p>
          <a:p>
            <a:r>
              <a:rPr lang="en-GB" sz="1050" dirty="0"/>
              <a:t>Press releases can be tailored to demonstrate how research findings have been used to identify areas of improvement and action change.</a:t>
            </a:r>
          </a:p>
          <a:p>
            <a:endParaRPr lang="en-GB" sz="1050" dirty="0"/>
          </a:p>
          <a:p>
            <a:r>
              <a:rPr lang="en-GB" sz="1050" dirty="0"/>
              <a:t>Social media cards can be shared on social media platforms. They can also be printed to be used as leaflets, as can infographics</a:t>
            </a:r>
          </a:p>
          <a:p>
            <a:endParaRPr lang="en-GB" sz="1050" dirty="0"/>
          </a:p>
          <a:p>
            <a:r>
              <a:rPr lang="en-US" sz="1050" kern="1200" dirty="0">
                <a:solidFill>
                  <a:schemeClr val="tx1"/>
                </a:solidFill>
                <a:effectLst/>
                <a:latin typeface="+mn-lt"/>
                <a:ea typeface="+mn-ea"/>
                <a:cs typeface="+mn-cs"/>
              </a:rPr>
              <a:t>RESEARCHER NOTES: </a:t>
            </a:r>
          </a:p>
          <a:p>
            <a:r>
              <a:rPr lang="en-US" sz="1050" kern="1200" dirty="0">
                <a:solidFill>
                  <a:schemeClr val="tx1"/>
                </a:solidFill>
                <a:effectLst/>
                <a:latin typeface="+mn-lt"/>
                <a:ea typeface="+mn-ea"/>
                <a:cs typeface="+mn-cs"/>
              </a:rPr>
              <a:t>ASK: For each of the materials used ask which platforms did you use them on – </a:t>
            </a:r>
            <a:r>
              <a:rPr lang="en-US" sz="1050" b="1" kern="1200" dirty="0">
                <a:solidFill>
                  <a:schemeClr val="tx1"/>
                </a:solidFill>
                <a:effectLst/>
                <a:latin typeface="+mn-lt"/>
                <a:ea typeface="+mn-ea"/>
                <a:cs typeface="+mn-cs"/>
              </a:rPr>
              <a:t>ask about each of the materials separately – For [Press Release Template, Social Media Cards, Infographic] which platform did you use it on? Probe: </a:t>
            </a:r>
            <a:r>
              <a:rPr lang="en-US" sz="1050" kern="1200" dirty="0">
                <a:solidFill>
                  <a:schemeClr val="tx1"/>
                </a:solidFill>
                <a:effectLst/>
                <a:latin typeface="+mn-lt"/>
                <a:ea typeface="+mn-ea"/>
                <a:cs typeface="+mn-cs"/>
              </a:rPr>
              <a:t>e.g. social media, displayed on NHS trust website, displayed digitally in hospitals </a:t>
            </a:r>
            <a:r>
              <a:rPr lang="en-US" sz="1050" kern="1200" dirty="0" err="1">
                <a:solidFill>
                  <a:schemeClr val="tx1"/>
                </a:solidFill>
                <a:effectLst/>
                <a:latin typeface="+mn-lt"/>
                <a:ea typeface="+mn-ea"/>
                <a:cs typeface="+mn-cs"/>
              </a:rPr>
              <a:t>e.g</a:t>
            </a:r>
            <a:r>
              <a:rPr lang="en-US" sz="1050" kern="1200" dirty="0">
                <a:solidFill>
                  <a:schemeClr val="tx1"/>
                </a:solidFill>
                <a:effectLst/>
                <a:latin typeface="+mn-lt"/>
                <a:ea typeface="+mn-ea"/>
                <a:cs typeface="+mn-cs"/>
              </a:rPr>
              <a:t> on TV’s, displayed as posters/leaflets in hospital and other.</a:t>
            </a:r>
          </a:p>
          <a:p>
            <a:r>
              <a:rPr lang="en-US" sz="1050" kern="1200" dirty="0">
                <a:solidFill>
                  <a:schemeClr val="tx1"/>
                </a:solidFill>
                <a:effectLst/>
                <a:latin typeface="+mn-lt"/>
                <a:ea typeface="+mn-ea"/>
                <a:cs typeface="+mn-cs"/>
              </a:rPr>
              <a:t>ASK: Were there any reasons why you didn’t use the materials provided?</a:t>
            </a:r>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26C1CCD-D502-1202-624F-B5067B7BED1F}"/>
              </a:ext>
            </a:extLst>
          </p:cNvPr>
          <p:cNvSpPr>
            <a:spLocks noGrp="1"/>
          </p:cNvSpPr>
          <p:nvPr>
            <p:ph type="sldNum" sz="quarter" idx="5"/>
          </p:nvPr>
        </p:nvSpPr>
        <p:spPr/>
        <p:txBody>
          <a:bodyPr/>
          <a:lstStyle/>
          <a:p>
            <a:fld id="{14FCA1E1-6FC4-452F-BB26-766D58A6DB50}" type="slidenum">
              <a:rPr lang="en-GB" smtClean="0"/>
              <a:t>19</a:t>
            </a:fld>
            <a:endParaRPr lang="en-GB" dirty="0"/>
          </a:p>
        </p:txBody>
      </p:sp>
    </p:spTree>
    <p:extLst>
      <p:ext uri="{BB962C8B-B14F-4D97-AF65-F5344CB8AC3E}">
        <p14:creationId xmlns:p14="http://schemas.microsoft.com/office/powerpoint/2010/main" val="76595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DF01-9421-FDAB-31E1-BBF37E5C9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C64BD-C8B6-A452-3072-2C50A43F8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B5036-ACFB-866E-A28D-46DBC125B3D9}"/>
              </a:ext>
            </a:extLst>
          </p:cNvPr>
          <p:cNvSpPr>
            <a:spLocks noGrp="1"/>
          </p:cNvSpPr>
          <p:nvPr>
            <p:ph type="body" idx="1"/>
          </p:nvPr>
        </p:nvSpPr>
        <p:spPr/>
        <p:txBody>
          <a:bodyPr/>
          <a:lstStyle/>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7463E69-D0B7-A6EF-EF00-1DFE7D492E6D}"/>
              </a:ext>
            </a:extLst>
          </p:cNvPr>
          <p:cNvSpPr>
            <a:spLocks noGrp="1"/>
          </p:cNvSpPr>
          <p:nvPr>
            <p:ph type="sldNum" sz="quarter" idx="5"/>
          </p:nvPr>
        </p:nvSpPr>
        <p:spPr/>
        <p:txBody>
          <a:bodyPr/>
          <a:lstStyle/>
          <a:p>
            <a:fld id="{14FCA1E1-6FC4-452F-BB26-766D58A6DB50}" type="slidenum">
              <a:rPr lang="en-GB" smtClean="0"/>
              <a:t>20</a:t>
            </a:fld>
            <a:endParaRPr lang="en-GB" dirty="0"/>
          </a:p>
        </p:txBody>
      </p:sp>
    </p:spTree>
    <p:extLst>
      <p:ext uri="{BB962C8B-B14F-4D97-AF65-F5344CB8AC3E}">
        <p14:creationId xmlns:p14="http://schemas.microsoft.com/office/powerpoint/2010/main" val="112265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22</a:t>
            </a:fld>
            <a:endParaRPr lang="en-GB" dirty="0"/>
          </a:p>
        </p:txBody>
      </p:sp>
    </p:spTree>
    <p:extLst>
      <p:ext uri="{BB962C8B-B14F-4D97-AF65-F5344CB8AC3E}">
        <p14:creationId xmlns:p14="http://schemas.microsoft.com/office/powerpoint/2010/main" val="388509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Just to say these timelines are still subject to change.</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23</a:t>
            </a:fld>
            <a:endParaRPr lang="en-GB" dirty="0"/>
          </a:p>
        </p:txBody>
      </p:sp>
    </p:spTree>
    <p:extLst>
      <p:ext uri="{BB962C8B-B14F-4D97-AF65-F5344CB8AC3E}">
        <p14:creationId xmlns:p14="http://schemas.microsoft.com/office/powerpoint/2010/main" val="296518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18C3-14C3-D9F3-4943-0FEA36304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68934-AFDE-528D-7EFC-463431338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B2672-58A2-6103-1136-004A780539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85BA1D-EC9A-84E3-2E0A-8B970FA9AC31}"/>
              </a:ext>
            </a:extLst>
          </p:cNvPr>
          <p:cNvSpPr>
            <a:spLocks noGrp="1"/>
          </p:cNvSpPr>
          <p:nvPr>
            <p:ph type="sldNum" sz="quarter" idx="5"/>
          </p:nvPr>
        </p:nvSpPr>
        <p:spPr/>
        <p:txBody>
          <a:bodyPr/>
          <a:lstStyle/>
          <a:p>
            <a:fld id="{F760CD9E-D913-4CD1-93CA-74512890DE89}" type="slidenum">
              <a:rPr lang="en-GB" smtClean="0"/>
              <a:t>24</a:t>
            </a:fld>
            <a:endParaRPr lang="en-GB" dirty="0"/>
          </a:p>
        </p:txBody>
      </p:sp>
    </p:spTree>
    <p:extLst>
      <p:ext uri="{BB962C8B-B14F-4D97-AF65-F5344CB8AC3E}">
        <p14:creationId xmlns:p14="http://schemas.microsoft.com/office/powerpoint/2010/main" val="33857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747B-C3BB-3F9B-F7FF-E31529BA6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5DF87-6C10-8969-11CB-84F3A6A8C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5D04C-890E-C037-9D7D-7B05E377F5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53BBCC-1AF7-0355-9FAB-ED680E09EBE0}"/>
              </a:ext>
            </a:extLst>
          </p:cNvPr>
          <p:cNvSpPr>
            <a:spLocks noGrp="1"/>
          </p:cNvSpPr>
          <p:nvPr>
            <p:ph type="sldNum" sz="quarter" idx="5"/>
          </p:nvPr>
        </p:nvSpPr>
        <p:spPr/>
        <p:txBody>
          <a:bodyPr/>
          <a:lstStyle/>
          <a:p>
            <a:fld id="{F760CD9E-D913-4CD1-93CA-74512890DE89}" type="slidenum">
              <a:rPr lang="en-GB" smtClean="0"/>
              <a:t>2</a:t>
            </a:fld>
            <a:endParaRPr lang="en-GB" dirty="0"/>
          </a:p>
        </p:txBody>
      </p:sp>
    </p:spTree>
    <p:extLst>
      <p:ext uri="{BB962C8B-B14F-4D97-AF65-F5344CB8AC3E}">
        <p14:creationId xmlns:p14="http://schemas.microsoft.com/office/powerpoint/2010/main" val="121307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9279C-EE23-9A86-9894-3981DFB22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EE97D-21C7-5B4B-D186-4B646493F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8A98B-6C66-1EED-2EFE-66CC68211802}"/>
              </a:ext>
            </a:extLst>
          </p:cNvPr>
          <p:cNvSpPr>
            <a:spLocks noGrp="1"/>
          </p:cNvSpPr>
          <p:nvPr>
            <p:ph type="body" idx="1"/>
          </p:nvPr>
        </p:nvSpPr>
        <p:spPr/>
        <p:txBody>
          <a:bodyPr/>
          <a:lstStyle/>
          <a:p>
            <a:r>
              <a:rPr lang="en-GB" sz="1050" kern="1200" dirty="0">
                <a:solidFill>
                  <a:schemeClr val="tx1"/>
                </a:solidFill>
                <a:effectLst/>
                <a:latin typeface="+mn-lt"/>
                <a:ea typeface="+mn-ea"/>
                <a:cs typeface="+mn-cs"/>
              </a:rPr>
              <a:t>In our last webinar the experience of transitioning between paediatric and adults services was seen as an important area for NHS trusts to understand.</a:t>
            </a:r>
          </a:p>
          <a:p>
            <a:r>
              <a:rPr lang="en-GB" sz="1050" kern="1200" dirty="0">
                <a:solidFill>
                  <a:schemeClr val="tx1"/>
                </a:solidFill>
                <a:effectLst/>
                <a:latin typeface="+mn-lt"/>
                <a:ea typeface="+mn-ea"/>
                <a:cs typeface="+mn-cs"/>
              </a:rPr>
              <a:t>We discussed what aspects of transitions would be useful to understand in a survey and explored ideas about question topics.</a:t>
            </a:r>
          </a:p>
          <a:p>
            <a:r>
              <a:rPr lang="en-GB" sz="1050" kern="1200" dirty="0">
                <a:solidFill>
                  <a:schemeClr val="tx1"/>
                </a:solidFill>
                <a:effectLst/>
                <a:latin typeface="+mn-lt"/>
                <a:ea typeface="+mn-ea"/>
                <a:cs typeface="+mn-cs"/>
              </a:rPr>
              <a:t>We would now like to understand ….</a:t>
            </a:r>
          </a:p>
          <a:p>
            <a:r>
              <a:rPr lang="en-GB" sz="1050" kern="1200" dirty="0">
                <a:solidFill>
                  <a:schemeClr val="tx1"/>
                </a:solidFill>
                <a:effectLst/>
                <a:latin typeface="+mn-lt"/>
                <a:ea typeface="+mn-ea"/>
                <a:cs typeface="+mn-cs"/>
              </a:rPr>
              <a:t>RESEARCHER NOTES: </a:t>
            </a:r>
            <a:r>
              <a:rPr lang="en-GB" sz="1050" b="1" kern="1200" dirty="0">
                <a:solidFill>
                  <a:schemeClr val="tx1"/>
                </a:solidFill>
                <a:effectLst/>
                <a:latin typeface="+mn-lt"/>
                <a:ea typeface="+mn-ea"/>
                <a:cs typeface="+mn-cs"/>
              </a:rPr>
              <a:t>On first bullet for questions1</a:t>
            </a:r>
            <a:r>
              <a:rPr lang="en-GB" sz="1050" kern="1200" dirty="0">
                <a:solidFill>
                  <a:schemeClr val="tx1"/>
                </a:solidFill>
                <a:effectLst/>
                <a:latin typeface="+mn-lt"/>
                <a:ea typeface="+mn-ea"/>
                <a:cs typeface="+mn-cs"/>
              </a:rPr>
              <a:t>) Probe on data sources including </a:t>
            </a:r>
            <a:r>
              <a:rPr lang="en-GB" sz="1050" b="0" kern="1200" dirty="0">
                <a:solidFill>
                  <a:schemeClr val="tx1"/>
                </a:solidFill>
                <a:effectLst/>
                <a:latin typeface="+mn-lt"/>
                <a:ea typeface="+mn-ea"/>
                <a:cs typeface="+mn-cs"/>
              </a:rPr>
              <a:t>how often the data is submitted</a:t>
            </a:r>
            <a:r>
              <a:rPr lang="en-GB" sz="1050" kern="1200" dirty="0">
                <a:solidFill>
                  <a:schemeClr val="tx1"/>
                </a:solidFill>
                <a:effectLst/>
                <a:latin typeface="+mn-lt"/>
                <a:ea typeface="+mn-ea"/>
                <a:cs typeface="+mn-cs"/>
              </a:rPr>
              <a:t>, what’s the coverage of the patient population like (</a:t>
            </a:r>
            <a:r>
              <a:rPr lang="en-GB" sz="1050" kern="1200" dirty="0" err="1">
                <a:solidFill>
                  <a:schemeClr val="tx1"/>
                </a:solidFill>
                <a:effectLst/>
                <a:latin typeface="+mn-lt"/>
                <a:ea typeface="+mn-ea"/>
                <a:cs typeface="+mn-cs"/>
              </a:rPr>
              <a:t>i.e</a:t>
            </a:r>
            <a:r>
              <a:rPr lang="en-GB" sz="1050" kern="1200" dirty="0">
                <a:solidFill>
                  <a:schemeClr val="tx1"/>
                </a:solidFill>
                <a:effectLst/>
                <a:latin typeface="+mn-lt"/>
                <a:ea typeface="+mn-ea"/>
                <a:cs typeface="+mn-cs"/>
              </a:rPr>
              <a:t>: does the submission include data for everyone), how accurate would they say the data is, what format is the data in (qual or quant).</a:t>
            </a:r>
          </a:p>
          <a:p>
            <a:r>
              <a:rPr lang="en-GB" sz="1050" kern="1200" dirty="0">
                <a:solidFill>
                  <a:schemeClr val="tx1"/>
                </a:solidFill>
                <a:effectLst/>
                <a:latin typeface="+mn-lt"/>
                <a:ea typeface="+mn-ea"/>
                <a:cs typeface="+mn-cs"/>
              </a:rPr>
              <a:t>2) Explore the different systems that hold this data. – </a:t>
            </a:r>
            <a:r>
              <a:rPr lang="en-GB" sz="1050" b="1" kern="1200" dirty="0">
                <a:solidFill>
                  <a:schemeClr val="tx1"/>
                </a:solidFill>
                <a:effectLst/>
                <a:latin typeface="+mn-lt"/>
                <a:ea typeface="+mn-ea"/>
                <a:cs typeface="+mn-cs"/>
              </a:rPr>
              <a:t>this is for bullet 2 if yes What other different systems hold this data</a:t>
            </a:r>
          </a:p>
          <a:p>
            <a:r>
              <a:rPr lang="en-GB" sz="1050" kern="1200" dirty="0">
                <a:solidFill>
                  <a:schemeClr val="tx1"/>
                </a:solidFill>
                <a:effectLst/>
                <a:latin typeface="+mn-lt"/>
                <a:ea typeface="+mn-ea"/>
                <a:cs typeface="+mn-cs"/>
              </a:rPr>
              <a:t>3) </a:t>
            </a:r>
            <a:r>
              <a:rPr lang="en-GB" sz="1050" b="1" kern="1200" dirty="0">
                <a:solidFill>
                  <a:schemeClr val="tx1"/>
                </a:solidFill>
                <a:effectLst/>
                <a:latin typeface="+mn-lt"/>
                <a:ea typeface="+mn-ea"/>
                <a:cs typeface="+mn-cs"/>
              </a:rPr>
              <a:t>Probe for bullet 3</a:t>
            </a:r>
            <a:r>
              <a:rPr lang="en-GB" sz="1050" kern="1200" dirty="0">
                <a:solidFill>
                  <a:schemeClr val="tx1"/>
                </a:solidFill>
                <a:effectLst/>
                <a:latin typeface="+mn-lt"/>
                <a:ea typeface="+mn-ea"/>
                <a:cs typeface="+mn-cs"/>
              </a:rPr>
              <a:t>. What would NHS trusts need to do to convert the data they have on transitions into an indicator for the sample? </a:t>
            </a:r>
          </a:p>
          <a:p>
            <a:r>
              <a:rPr lang="en-GB" sz="1050" kern="1200" dirty="0">
                <a:solidFill>
                  <a:schemeClr val="tx1"/>
                </a:solidFill>
                <a:effectLst/>
                <a:latin typeface="+mn-lt"/>
                <a:ea typeface="+mn-ea"/>
                <a:cs typeface="+mn-cs"/>
              </a:rPr>
              <a:t>4) Explore the utilisation of “Treatment Function Code” or “Main Speciality of (of Consultant) on discharge” variables in the context of transitions. Would this data enable attribution back to either paediatric or adult services? For example, TFC includes codes directly related to paediatrics (code 420): is this code only used for paediatrics and covers all </a:t>
            </a:r>
            <a:r>
              <a:rPr lang="en-GB" sz="1050" kern="1200" dirty="0" err="1">
                <a:solidFill>
                  <a:schemeClr val="tx1"/>
                </a:solidFill>
                <a:effectLst/>
                <a:latin typeface="+mn-lt"/>
                <a:ea typeface="+mn-ea"/>
                <a:cs typeface="+mn-cs"/>
              </a:rPr>
              <a:t>paeds</a:t>
            </a:r>
            <a:r>
              <a:rPr lang="en-GB" sz="1050" kern="1200" dirty="0">
                <a:solidFill>
                  <a:schemeClr val="tx1"/>
                </a:solidFill>
                <a:effectLst/>
                <a:latin typeface="+mn-lt"/>
                <a:ea typeface="+mn-ea"/>
                <a:cs typeface="+mn-cs"/>
              </a:rPr>
              <a:t> services? Does that mean that the other TFC are for adult services? </a:t>
            </a:r>
          </a:p>
        </p:txBody>
      </p:sp>
      <p:sp>
        <p:nvSpPr>
          <p:cNvPr id="4" name="Slide Number Placeholder 3">
            <a:extLst>
              <a:ext uri="{FF2B5EF4-FFF2-40B4-BE49-F238E27FC236}">
                <a16:creationId xmlns:a16="http://schemas.microsoft.com/office/drawing/2014/main" id="{1C773691-5EA0-859F-4BB9-CE13BA2625F7}"/>
              </a:ext>
            </a:extLst>
          </p:cNvPr>
          <p:cNvSpPr>
            <a:spLocks noGrp="1"/>
          </p:cNvSpPr>
          <p:nvPr>
            <p:ph type="sldNum" sz="quarter" idx="5"/>
          </p:nvPr>
        </p:nvSpPr>
        <p:spPr/>
        <p:txBody>
          <a:bodyPr/>
          <a:lstStyle/>
          <a:p>
            <a:fld id="{14FCA1E1-6FC4-452F-BB26-766D58A6DB50}" type="slidenum">
              <a:rPr lang="en-GB" smtClean="0"/>
              <a:t>5</a:t>
            </a:fld>
            <a:endParaRPr lang="en-GB" dirty="0"/>
          </a:p>
        </p:txBody>
      </p:sp>
    </p:spTree>
    <p:extLst>
      <p:ext uri="{BB962C8B-B14F-4D97-AF65-F5344CB8AC3E}">
        <p14:creationId xmlns:p14="http://schemas.microsoft.com/office/powerpoint/2010/main" val="61752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now like to move on to discuss the checking for deceased patients</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6</a:t>
            </a:fld>
            <a:endParaRPr lang="en-GB" dirty="0"/>
          </a:p>
        </p:txBody>
      </p:sp>
    </p:spTree>
    <p:extLst>
      <p:ext uri="{BB962C8B-B14F-4D97-AF65-F5344CB8AC3E}">
        <p14:creationId xmlns:p14="http://schemas.microsoft.com/office/powerpoint/2010/main" val="38206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patient surveys in the NHS Patient Survey </a:t>
            </a:r>
            <a:r>
              <a:rPr lang="en-US" dirty="0" err="1"/>
              <a:t>Programme</a:t>
            </a:r>
            <a:r>
              <a:rPr lang="en-US" dirty="0"/>
              <a:t>, NHS trusts need to conduct deceased record check on their sample.</a:t>
            </a:r>
          </a:p>
          <a:p>
            <a:endParaRPr lang="en-US" dirty="0"/>
          </a:p>
          <a:p>
            <a:r>
              <a:rPr lang="en-US" dirty="0"/>
              <a:t>These checks are typically done …</a:t>
            </a:r>
          </a:p>
          <a:p>
            <a:endParaRPr lang="en-US" dirty="0"/>
          </a:p>
          <a:p>
            <a:r>
              <a:rPr lang="en-US" dirty="0"/>
              <a:t>Probe on whether trusts check against the Spine when doing local checks</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7</a:t>
            </a:fld>
            <a:endParaRPr lang="en-GB" dirty="0"/>
          </a:p>
        </p:txBody>
      </p:sp>
    </p:spTree>
    <p:extLst>
      <p:ext uri="{BB962C8B-B14F-4D97-AF65-F5344CB8AC3E}">
        <p14:creationId xmlns:p14="http://schemas.microsoft.com/office/powerpoint/2010/main" val="401400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187B-21C3-A067-B7F8-CCC58865D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EA843-B423-D345-B10F-047E923C2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30FEE-E3AC-CC38-AC66-A8E1D7575F45}"/>
              </a:ext>
            </a:extLst>
          </p:cNvPr>
          <p:cNvSpPr>
            <a:spLocks noGrp="1"/>
          </p:cNvSpPr>
          <p:nvPr>
            <p:ph type="body" idx="1"/>
          </p:nvPr>
        </p:nvSpPr>
        <p:spPr/>
        <p:txBody>
          <a:bodyPr/>
          <a:lstStyle/>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99AE958-5CFA-831E-BEDF-3D99DD2E8298}"/>
              </a:ext>
            </a:extLst>
          </p:cNvPr>
          <p:cNvSpPr>
            <a:spLocks noGrp="1"/>
          </p:cNvSpPr>
          <p:nvPr>
            <p:ph type="sldNum" sz="quarter" idx="5"/>
          </p:nvPr>
        </p:nvSpPr>
        <p:spPr/>
        <p:txBody>
          <a:bodyPr/>
          <a:lstStyle/>
          <a:p>
            <a:fld id="{14FCA1E1-6FC4-452F-BB26-766D58A6DB50}" type="slidenum">
              <a:rPr lang="en-GB" smtClean="0"/>
              <a:t>9</a:t>
            </a:fld>
            <a:endParaRPr lang="en-GB" dirty="0"/>
          </a:p>
        </p:txBody>
      </p:sp>
    </p:spTree>
    <p:extLst>
      <p:ext uri="{BB962C8B-B14F-4D97-AF65-F5344CB8AC3E}">
        <p14:creationId xmlns:p14="http://schemas.microsoft.com/office/powerpoint/2010/main" val="32898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B33B-7FFB-874F-95F9-0C30B2257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4D925-8BFD-33B0-1C68-4BB96EF79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ED58F-AD78-4153-4F24-A1A3BD776FDC}"/>
              </a:ext>
            </a:extLst>
          </p:cNvPr>
          <p:cNvSpPr>
            <a:spLocks noGrp="1"/>
          </p:cNvSpPr>
          <p:nvPr>
            <p:ph type="body" idx="1"/>
          </p:nvPr>
        </p:nvSpPr>
        <p:spPr/>
        <p:txBody>
          <a:bodyPr/>
          <a:lstStyle/>
          <a:p>
            <a:r>
              <a:rPr lang="en-US" sz="1050" kern="1200" dirty="0">
                <a:solidFill>
                  <a:schemeClr val="tx1"/>
                </a:solidFill>
                <a:effectLst/>
                <a:latin typeface="+mn-lt"/>
                <a:ea typeface="+mn-ea"/>
                <a:cs typeface="+mn-cs"/>
              </a:rPr>
              <a:t>Guidance given in CYP24 stated mobile phone numbers should be the current ones held on the system. They must be valid numbers – either 11 digit with 07 or 12 digit with +44 7. It should not include any home or landline numbers.</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Guidance also stated that mobile numbers must be attached to the patient’s record. They could either be child / young person’s or the parent /carers. The mobile phone number must be taken from the trust’s records and be the number provided by the patient, parent /carer for clinical correspondence.</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There were incidences in CYP24 when different patients were included in a sample file, but the same mobile number was listed for both patients. For example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This proved problematic </a:t>
            </a:r>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4213452-77A8-1408-4312-CE0B2D8871D5}"/>
              </a:ext>
            </a:extLst>
          </p:cNvPr>
          <p:cNvSpPr>
            <a:spLocks noGrp="1"/>
          </p:cNvSpPr>
          <p:nvPr>
            <p:ph type="sldNum" sz="quarter" idx="5"/>
          </p:nvPr>
        </p:nvSpPr>
        <p:spPr/>
        <p:txBody>
          <a:bodyPr/>
          <a:lstStyle/>
          <a:p>
            <a:fld id="{14FCA1E1-6FC4-452F-BB26-766D58A6DB50}" type="slidenum">
              <a:rPr lang="en-GB" smtClean="0"/>
              <a:t>10</a:t>
            </a:fld>
            <a:endParaRPr lang="en-GB" dirty="0"/>
          </a:p>
        </p:txBody>
      </p:sp>
    </p:spTree>
    <p:extLst>
      <p:ext uri="{BB962C8B-B14F-4D97-AF65-F5344CB8AC3E}">
        <p14:creationId xmlns:p14="http://schemas.microsoft.com/office/powerpoint/2010/main" val="398411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504A-62F0-6DBA-8E36-C868B12F0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88EA2-13B9-E8BB-F2F4-B172463FD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97383-2B68-4932-ECE7-D547A1DFA715}"/>
              </a:ext>
            </a:extLst>
          </p:cNvPr>
          <p:cNvSpPr>
            <a:spLocks noGrp="1"/>
          </p:cNvSpPr>
          <p:nvPr>
            <p:ph type="body" idx="1"/>
          </p:nvPr>
        </p:nvSpPr>
        <p:spPr/>
        <p:txBody>
          <a:bodyPr/>
          <a:lstStyle/>
          <a:p>
            <a:r>
              <a:rPr lang="en-US" sz="1050" kern="1200" dirty="0">
                <a:solidFill>
                  <a:schemeClr val="tx1"/>
                </a:solidFill>
                <a:effectLst/>
                <a:latin typeface="+mn-lt"/>
                <a:ea typeface="+mn-ea"/>
                <a:cs typeface="+mn-cs"/>
              </a:rPr>
              <a:t>Add 16-18?</a:t>
            </a:r>
          </a:p>
          <a:p>
            <a:r>
              <a:rPr lang="en-US" sz="1050" dirty="0">
                <a:effectLst/>
              </a:rPr>
              <a:t>We would like to explore considerations around phone numbers for 16-18 year olds:</a:t>
            </a:r>
            <a:endParaRPr lang="en-US" sz="1050" dirty="0"/>
          </a:p>
          <a:p>
            <a:r>
              <a:rPr lang="en-US" sz="1050" dirty="0">
                <a:effectLst/>
              </a:rPr>
              <a:t>Do you routinely collect a mobile number for patients aged 16-18 across all services?</a:t>
            </a:r>
            <a:endParaRPr lang="en-US" sz="1050" dirty="0"/>
          </a:p>
          <a:p>
            <a:r>
              <a:rPr lang="en-US" sz="1050" dirty="0">
                <a:effectLst/>
              </a:rPr>
              <a:t>Can you distinguish whose number it is (young person vs parent/carer or both?</a:t>
            </a:r>
            <a:endParaRPr lang="en-US" sz="1050" dirty="0"/>
          </a:p>
          <a:p>
            <a:r>
              <a:rPr lang="en-US" sz="1050" dirty="0">
                <a:effectLst/>
              </a:rPr>
              <a:t>If yes, how is this captured?</a:t>
            </a:r>
            <a:endParaRPr lang="en-US" sz="1050" dirty="0"/>
          </a:p>
          <a:p>
            <a:r>
              <a:rPr lang="en-US" sz="1050" dirty="0">
                <a:effectLst/>
              </a:rPr>
              <a:t>When and how are numbers verified/updated?</a:t>
            </a:r>
            <a:endParaRPr lang="en-US" sz="1050" dirty="0"/>
          </a:p>
          <a:p>
            <a:r>
              <a:rPr lang="en-US" sz="1050" dirty="0">
                <a:effectLst/>
              </a:rPr>
              <a:t>How do you record consent? How is confidentiality managed when both parent and young person numbers exist?</a:t>
            </a:r>
            <a:endParaRPr lang="en-US" sz="1050" dirty="0"/>
          </a:p>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B88E723-A563-8AED-9867-2E26BF304D1E}"/>
              </a:ext>
            </a:extLst>
          </p:cNvPr>
          <p:cNvSpPr>
            <a:spLocks noGrp="1"/>
          </p:cNvSpPr>
          <p:nvPr>
            <p:ph type="sldNum" sz="quarter" idx="5"/>
          </p:nvPr>
        </p:nvSpPr>
        <p:spPr/>
        <p:txBody>
          <a:bodyPr/>
          <a:lstStyle/>
          <a:p>
            <a:fld id="{14FCA1E1-6FC4-452F-BB26-766D58A6DB50}" type="slidenum">
              <a:rPr lang="en-GB" smtClean="0"/>
              <a:t>11</a:t>
            </a:fld>
            <a:endParaRPr lang="en-GB" dirty="0"/>
          </a:p>
        </p:txBody>
      </p:sp>
    </p:spTree>
    <p:extLst>
      <p:ext uri="{BB962C8B-B14F-4D97-AF65-F5344CB8AC3E}">
        <p14:creationId xmlns:p14="http://schemas.microsoft.com/office/powerpoint/2010/main" val="32247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6C8D-4F98-AC5F-E87F-D45B75B41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B7E40-F132-B8DF-F4F3-2F2A656B3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E10D2-A063-61AC-8F4A-469669676FAC}"/>
              </a:ext>
            </a:extLst>
          </p:cNvPr>
          <p:cNvSpPr>
            <a:spLocks noGrp="1"/>
          </p:cNvSpPr>
          <p:nvPr>
            <p:ph type="body" idx="1"/>
          </p:nvPr>
        </p:nvSpPr>
        <p:spPr/>
        <p:txBody>
          <a:bodyPr/>
          <a:lstStyle/>
          <a:p>
            <a:r>
              <a:rPr lang="en-GB" sz="1050" kern="1200" dirty="0">
                <a:solidFill>
                  <a:schemeClr val="tx1"/>
                </a:solidFill>
                <a:effectLst/>
                <a:latin typeface="+mn-lt"/>
                <a:ea typeface="+mn-ea"/>
                <a:cs typeface="+mn-cs"/>
              </a:rPr>
              <a:t>RESEARCHER NOTE: </a:t>
            </a:r>
            <a:r>
              <a:rPr lang="en-GB" sz="1050" b="1" kern="1200" dirty="0">
                <a:solidFill>
                  <a:schemeClr val="tx1"/>
                </a:solidFill>
                <a:effectLst/>
                <a:latin typeface="+mn-lt"/>
                <a:ea typeface="+mn-ea"/>
                <a:cs typeface="+mn-cs"/>
              </a:rPr>
              <a:t>Follow-up question </a:t>
            </a:r>
            <a:r>
              <a:rPr lang="en-GB" sz="1050" kern="1200" dirty="0">
                <a:solidFill>
                  <a:schemeClr val="tx1"/>
                </a:solidFill>
                <a:effectLst/>
                <a:latin typeface="+mn-lt"/>
                <a:ea typeface="+mn-ea"/>
                <a:cs typeface="+mn-cs"/>
              </a:rPr>
              <a:t>after trusts respond </a:t>
            </a:r>
            <a:r>
              <a:rPr lang="en-GB" sz="1050" b="1" kern="1200" dirty="0">
                <a:solidFill>
                  <a:schemeClr val="tx1"/>
                </a:solidFill>
                <a:effectLst/>
                <a:latin typeface="+mn-lt"/>
                <a:ea typeface="+mn-ea"/>
                <a:cs typeface="+mn-cs"/>
              </a:rPr>
              <a:t>to the poll question</a:t>
            </a:r>
            <a:r>
              <a:rPr lang="en-GB" sz="1050" kern="1200" dirty="0">
                <a:solidFill>
                  <a:schemeClr val="tx1"/>
                </a:solidFill>
                <a:effectLst/>
                <a:latin typeface="+mn-lt"/>
                <a:ea typeface="+mn-ea"/>
                <a:cs typeface="+mn-cs"/>
              </a:rPr>
              <a:t>, to understand whether their local opt-in / opt-out systems include NPSP surveys. We recommend exploring local opt‑in/opt‑out models first before extrapolating to NPSP surveys. </a:t>
            </a:r>
          </a:p>
          <a:p>
            <a:r>
              <a:rPr lang="en-GB" sz="1050" kern="1200" dirty="0">
                <a:solidFill>
                  <a:schemeClr val="tx1"/>
                </a:solidFill>
                <a:effectLst/>
                <a:latin typeface="+mn-lt"/>
                <a:ea typeface="+mn-ea"/>
                <a:cs typeface="+mn-cs"/>
              </a:rPr>
              <a:t>ASK: “Does your local opt-in / opt-out systems include NPSP surveys?”.</a:t>
            </a:r>
          </a:p>
        </p:txBody>
      </p:sp>
      <p:sp>
        <p:nvSpPr>
          <p:cNvPr id="4" name="Slide Number Placeholder 3">
            <a:extLst>
              <a:ext uri="{FF2B5EF4-FFF2-40B4-BE49-F238E27FC236}">
                <a16:creationId xmlns:a16="http://schemas.microsoft.com/office/drawing/2014/main" id="{34B20719-0FE2-F61E-CC2C-4C2948E4D7EA}"/>
              </a:ext>
            </a:extLst>
          </p:cNvPr>
          <p:cNvSpPr>
            <a:spLocks noGrp="1"/>
          </p:cNvSpPr>
          <p:nvPr>
            <p:ph type="sldNum" sz="quarter" idx="5"/>
          </p:nvPr>
        </p:nvSpPr>
        <p:spPr/>
        <p:txBody>
          <a:bodyPr/>
          <a:lstStyle/>
          <a:p>
            <a:fld id="{14FCA1E1-6FC4-452F-BB26-766D58A6DB50}" type="slidenum">
              <a:rPr lang="en-GB" smtClean="0"/>
              <a:t>12</a:t>
            </a:fld>
            <a:endParaRPr lang="en-GB" dirty="0"/>
          </a:p>
        </p:txBody>
      </p:sp>
    </p:spTree>
    <p:extLst>
      <p:ext uri="{BB962C8B-B14F-4D97-AF65-F5344CB8AC3E}">
        <p14:creationId xmlns:p14="http://schemas.microsoft.com/office/powerpoint/2010/main" val="876459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a:solidFill>
                  <a:schemeClr val="tx1"/>
                </a:solidFill>
                <a:latin typeface="+mn-lt"/>
                <a:cs typeface="Arial" panose="020B0604020202020204" pitchFamily="34" charset="0"/>
              </a:rPr>
              <a:t>info@pickereurope.ac.uk     </a:t>
            </a:r>
          </a:p>
          <a:p>
            <a:pPr>
              <a:spcBef>
                <a:spcPts val="0"/>
              </a:spcBef>
            </a:pPr>
            <a:r>
              <a:rPr lang="en-GB" sz="1100" b="0" dirty="0">
                <a:solidFill>
                  <a:schemeClr val="tx1"/>
                </a:solidFill>
                <a:latin typeface="+mn-lt"/>
                <a:cs typeface="Arial" panose="020B0604020202020204" pitchFamily="34" charset="0"/>
              </a:rPr>
              <a:t>https://picker.org</a:t>
            </a: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75D-5E60-5A06-6C8B-2348C8D1A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D1DB0-2A92-0D49-0DEB-1BE2EA53F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9131F-A424-195A-5534-D2881391C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3DA03-5698-1394-CB6F-E232DE989D3C}"/>
              </a:ext>
            </a:extLst>
          </p:cNvPr>
          <p:cNvSpPr>
            <a:spLocks noGrp="1"/>
          </p:cNvSpPr>
          <p:nvPr>
            <p:ph type="dt" sz="half" idx="10"/>
          </p:nvPr>
        </p:nvSpPr>
        <p:spPr/>
        <p:txBody>
          <a:bodyPr/>
          <a:lstStyle/>
          <a:p>
            <a:fld id="{3D042841-DECB-4756-A8D6-75B816E60394}" type="datetimeFigureOut">
              <a:rPr lang="en-GB" smtClean="0"/>
              <a:t>05/02/2026</a:t>
            </a:fld>
            <a:endParaRPr lang="en-GB" dirty="0"/>
          </a:p>
        </p:txBody>
      </p:sp>
      <p:sp>
        <p:nvSpPr>
          <p:cNvPr id="6" name="Footer Placeholder 5">
            <a:extLst>
              <a:ext uri="{FF2B5EF4-FFF2-40B4-BE49-F238E27FC236}">
                <a16:creationId xmlns:a16="http://schemas.microsoft.com/office/drawing/2014/main" id="{A5BE2B27-62BF-7A21-741A-AA29ED9AF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0F7731-8FAD-260A-4628-1F15B4CF013A}"/>
              </a:ext>
            </a:extLst>
          </p:cNvPr>
          <p:cNvSpPr>
            <a:spLocks noGrp="1"/>
          </p:cNvSpPr>
          <p:nvPr>
            <p:ph type="sldNum" sz="quarter" idx="12"/>
          </p:nvPr>
        </p:nvSpPr>
        <p:spPr/>
        <p:txBody>
          <a:bodyPr/>
          <a:lstStyle/>
          <a:p>
            <a:fld id="{90BEEC74-1992-46C4-8A59-8145ECD20EDA}" type="slidenum">
              <a:rPr lang="en-GB" smtClean="0"/>
              <a:t>‹#›</a:t>
            </a:fld>
            <a:endParaRPr lang="en-GB" dirty="0"/>
          </a:p>
        </p:txBody>
      </p:sp>
    </p:spTree>
    <p:extLst>
      <p:ext uri="{BB962C8B-B14F-4D97-AF65-F5344CB8AC3E}">
        <p14:creationId xmlns:p14="http://schemas.microsoft.com/office/powerpoint/2010/main" val="84174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 id="2147483708"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nhssurveys.org/surveys/survey/01-children-patient-experien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4370-6277-6D42-3741-1D42206C9406}"/>
              </a:ext>
            </a:extLst>
          </p:cNvPr>
          <p:cNvSpPr>
            <a:spLocks noGrp="1"/>
          </p:cNvSpPr>
          <p:nvPr>
            <p:ph type="ctrTitle"/>
          </p:nvPr>
        </p:nvSpPr>
        <p:spPr>
          <a:xfrm>
            <a:off x="517526" y="489480"/>
            <a:ext cx="5578474" cy="1384995"/>
          </a:xfrm>
        </p:spPr>
        <p:txBody>
          <a:bodyPr/>
          <a:lstStyle/>
          <a:p>
            <a:r>
              <a:rPr lang="en-GB" dirty="0"/>
              <a:t>2026 Children and Young People’s Patient Experience Survey (CYP26)</a:t>
            </a:r>
          </a:p>
        </p:txBody>
      </p:sp>
      <p:sp>
        <p:nvSpPr>
          <p:cNvPr id="4" name="Subtitle 2">
            <a:extLst>
              <a:ext uri="{FF2B5EF4-FFF2-40B4-BE49-F238E27FC236}">
                <a16:creationId xmlns:a16="http://schemas.microsoft.com/office/drawing/2014/main" id="{D7EB0724-8B6C-C75E-2979-03D7824B0A7B}"/>
              </a:ext>
            </a:extLst>
          </p:cNvPr>
          <p:cNvSpPr>
            <a:spLocks noGrp="1"/>
          </p:cNvSpPr>
          <p:nvPr>
            <p:ph type="subTitle" idx="1"/>
          </p:nvPr>
        </p:nvSpPr>
        <p:spPr>
          <a:xfrm>
            <a:off x="615217" y="2154880"/>
            <a:ext cx="5578474" cy="779802"/>
          </a:xfrm>
        </p:spPr>
        <p:txBody>
          <a:bodyPr vert="horz" lIns="0" tIns="0" rIns="0" bIns="0" rtlCol="0" anchor="t">
            <a:noAutofit/>
          </a:bodyPr>
          <a:lstStyle/>
          <a:p>
            <a:r>
              <a:rPr lang="en-GB" dirty="0"/>
              <a:t>Trust webinar 2</a:t>
            </a:r>
          </a:p>
          <a:p>
            <a:r>
              <a:rPr lang="en-GB" dirty="0"/>
              <a:t>Thursday 5 February 2026</a:t>
            </a:r>
          </a:p>
        </p:txBody>
      </p:sp>
    </p:spTree>
    <p:extLst>
      <p:ext uri="{BB962C8B-B14F-4D97-AF65-F5344CB8AC3E}">
        <p14:creationId xmlns:p14="http://schemas.microsoft.com/office/powerpoint/2010/main" val="39948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15FE-3EEF-F090-B070-122CB157257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FEA6AF8-CEBD-A8F0-3454-E958A6F440BF}"/>
              </a:ext>
            </a:extLst>
          </p:cNvPr>
          <p:cNvSpPr>
            <a:spLocks noGrp="1"/>
          </p:cNvSpPr>
          <p:nvPr>
            <p:ph type="title"/>
          </p:nvPr>
        </p:nvSpPr>
        <p:spPr>
          <a:xfrm>
            <a:off x="517526" y="489480"/>
            <a:ext cx="11164958" cy="461665"/>
          </a:xfrm>
          <a:noFill/>
        </p:spPr>
        <p:txBody>
          <a:bodyPr/>
          <a:lstStyle/>
          <a:p>
            <a:r>
              <a:rPr lang="en-US" dirty="0">
                <a:cs typeface="Arial"/>
              </a:rPr>
              <a:t>Mobile phone numbers (continued)</a:t>
            </a:r>
            <a:endParaRPr lang="en-GB" dirty="0"/>
          </a:p>
        </p:txBody>
      </p:sp>
      <p:sp>
        <p:nvSpPr>
          <p:cNvPr id="9" name="Content Placeholder 2">
            <a:extLst>
              <a:ext uri="{FF2B5EF4-FFF2-40B4-BE49-F238E27FC236}">
                <a16:creationId xmlns:a16="http://schemas.microsoft.com/office/drawing/2014/main" id="{5F22382A-863F-48F0-E79C-CEB843CA7B16}"/>
              </a:ext>
            </a:extLst>
          </p:cNvPr>
          <p:cNvSpPr txBox="1">
            <a:spLocks/>
          </p:cNvSpPr>
          <p:nvPr/>
        </p:nvSpPr>
        <p:spPr>
          <a:xfrm>
            <a:off x="437321" y="1268875"/>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3999"/>
              </a:lnSpc>
              <a:buClr>
                <a:schemeClr val="tx2"/>
              </a:buClr>
              <a:buNone/>
            </a:pPr>
            <a:r>
              <a:rPr lang="en-GB" sz="1600" b="1" dirty="0">
                <a:solidFill>
                  <a:srgbClr val="007B4E"/>
                </a:solidFill>
                <a:cs typeface="Arial"/>
              </a:rPr>
              <a:t>Guidance provided in CYP24</a:t>
            </a:r>
          </a:p>
          <a:p>
            <a:pPr marL="265113" lvl="2" indent="-265113">
              <a:lnSpc>
                <a:spcPct val="113999"/>
              </a:lnSpc>
              <a:buClr>
                <a:schemeClr val="tx2"/>
              </a:buClr>
            </a:pPr>
            <a:r>
              <a:rPr lang="en-GB" sz="1600" dirty="0">
                <a:cs typeface="Arial"/>
              </a:rPr>
              <a:t>These should be the current mobile number held on your system. It must be a valid mobile number only, either an 11-digit number with 07 or a 12-digit number beginning with +44 7. Do not include any home or landline phone numbers.</a:t>
            </a:r>
          </a:p>
          <a:p>
            <a:pPr marL="265113" lvl="2" indent="-265113">
              <a:lnSpc>
                <a:spcPct val="113999"/>
              </a:lnSpc>
              <a:buClr>
                <a:schemeClr val="tx2"/>
              </a:buClr>
            </a:pPr>
            <a:r>
              <a:rPr lang="en-GB" sz="1600" dirty="0">
                <a:cs typeface="Arial"/>
              </a:rPr>
              <a:t>The mobile phone number must be attached to the patient’s record so could be either the child / young person’s or the parent / carers. The mobile phone number must be taken from the trust’s records and be the number provided by the patient, parent / carer for clinical correspondence.</a:t>
            </a:r>
          </a:p>
          <a:p>
            <a:pPr indent="-343375">
              <a:lnSpc>
                <a:spcPct val="113999"/>
              </a:lnSpc>
            </a:pPr>
            <a:r>
              <a:rPr lang="en-GB" sz="1600" b="1" dirty="0">
                <a:solidFill>
                  <a:srgbClr val="007B4E"/>
                </a:solidFill>
                <a:cs typeface="Arial"/>
              </a:rPr>
              <a:t>Duplicate / triplicate numbers in the sample</a:t>
            </a:r>
          </a:p>
          <a:p>
            <a:pPr marL="265113" lvl="2" indent="-265113">
              <a:lnSpc>
                <a:spcPct val="113999"/>
              </a:lnSpc>
              <a:buClr>
                <a:schemeClr val="tx2"/>
              </a:buClr>
            </a:pPr>
            <a:r>
              <a:rPr lang="en-GB" sz="1600" dirty="0">
                <a:cs typeface="Arial"/>
              </a:rPr>
              <a:t>During CYP24, there were incidences when different patients were included in a sample file, but the same mobile number was listed for both patients. For example, where a parent had both children admitted to hospital during the sample period, and their mobile number was held against both patient records.</a:t>
            </a:r>
          </a:p>
          <a:p>
            <a:pPr marL="265113" lvl="2" indent="-265113">
              <a:lnSpc>
                <a:spcPct val="113999"/>
              </a:lnSpc>
              <a:buClr>
                <a:schemeClr val="tx2"/>
              </a:buClr>
            </a:pPr>
            <a:r>
              <a:rPr lang="en-GB" sz="1600" dirty="0">
                <a:cs typeface="Arial"/>
              </a:rPr>
              <a:t>This was problematic as the SMS reminder does not include the patient’s name, so it would not be possible for the receiver to know which patient the SMS message was referring to.</a:t>
            </a:r>
          </a:p>
          <a:p>
            <a:pPr marL="265113" lvl="2" indent="-265113">
              <a:lnSpc>
                <a:spcPct val="113999"/>
              </a:lnSpc>
              <a:buClr>
                <a:schemeClr val="tx2"/>
              </a:buClr>
            </a:pPr>
            <a:r>
              <a:rPr lang="en-GB" sz="1600" dirty="0">
                <a:cs typeface="Arial"/>
              </a:rPr>
              <a:t>For these cases, we advised on removing the duplicates and keeping the most recent discharge only.</a:t>
            </a:r>
          </a:p>
          <a:p>
            <a:pPr marL="265113" lvl="2" indent="-265113">
              <a:lnSpc>
                <a:spcPct val="113999"/>
              </a:lnSpc>
              <a:buClr>
                <a:schemeClr val="tx2"/>
              </a:buClr>
            </a:pPr>
            <a:r>
              <a:rPr lang="en-GB" sz="1600" dirty="0">
                <a:solidFill>
                  <a:srgbClr val="007B4E"/>
                </a:solidFill>
                <a:cs typeface="Arial"/>
              </a:rPr>
              <a:t>We’d like to explore whether that is the correct approach and to provide clear guidance on this.</a:t>
            </a:r>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322998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6084-9B0D-AE1D-5E6F-91CE6F9AB2D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40DA64C-150D-A7B3-E740-C980D5A335EC}"/>
              </a:ext>
            </a:extLst>
          </p:cNvPr>
          <p:cNvSpPr>
            <a:spLocks noGrp="1"/>
          </p:cNvSpPr>
          <p:nvPr>
            <p:ph type="title"/>
          </p:nvPr>
        </p:nvSpPr>
        <p:spPr>
          <a:xfrm>
            <a:off x="517526" y="489480"/>
            <a:ext cx="11164958" cy="461665"/>
          </a:xfrm>
          <a:noFill/>
        </p:spPr>
        <p:txBody>
          <a:bodyPr/>
          <a:lstStyle/>
          <a:p>
            <a:r>
              <a:rPr lang="en-US" dirty="0">
                <a:cs typeface="Arial"/>
              </a:rPr>
              <a:t>Mobile phone numbers (continued)</a:t>
            </a:r>
            <a:endParaRPr lang="en-GB" dirty="0"/>
          </a:p>
        </p:txBody>
      </p:sp>
      <p:sp>
        <p:nvSpPr>
          <p:cNvPr id="9" name="Content Placeholder 2">
            <a:extLst>
              <a:ext uri="{FF2B5EF4-FFF2-40B4-BE49-F238E27FC236}">
                <a16:creationId xmlns:a16="http://schemas.microsoft.com/office/drawing/2014/main" id="{E96E52D0-42E4-C59F-1249-18A09FEF635C}"/>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3375">
              <a:lnSpc>
                <a:spcPct val="113999"/>
              </a:lnSpc>
            </a:pPr>
            <a:r>
              <a:rPr lang="en-GB" sz="1600" b="1" dirty="0">
                <a:solidFill>
                  <a:srgbClr val="4A4A49"/>
                </a:solidFill>
                <a:cs typeface="Arial"/>
              </a:rPr>
              <a:t>Questions for trusts:</a:t>
            </a:r>
          </a:p>
          <a:p>
            <a:pPr lvl="0" indent="-342900">
              <a:lnSpc>
                <a:spcPct val="113999"/>
              </a:lnSpc>
              <a:spcBef>
                <a:spcPts val="800"/>
              </a:spcBef>
              <a:buClr>
                <a:srgbClr val="007B4E"/>
              </a:buClr>
              <a:buSzPct val="85000"/>
              <a:buFont typeface="Wingdings" panose="05000000000000000000" pitchFamily="2" charset="2"/>
              <a:buChar char="¡"/>
            </a:pPr>
            <a:r>
              <a:rPr lang="en-GB" sz="1600" dirty="0">
                <a:solidFill>
                  <a:srgbClr val="4A4A49"/>
                </a:solidFill>
                <a:cs typeface="Arial"/>
              </a:rPr>
              <a:t>Do you carry out any validation checks on patient mobile phone numbers before submitting the sample?</a:t>
            </a:r>
          </a:p>
          <a:p>
            <a:pPr lvl="0" indent="-342900">
              <a:lnSpc>
                <a:spcPct val="113999"/>
              </a:lnSpc>
              <a:spcBef>
                <a:spcPts val="800"/>
              </a:spcBef>
              <a:buClr>
                <a:srgbClr val="007B4E"/>
              </a:buClr>
              <a:buSzPct val="85000"/>
              <a:buFont typeface="Wingdings" panose="05000000000000000000" pitchFamily="2" charset="2"/>
              <a:buChar char="¡"/>
            </a:pPr>
            <a:r>
              <a:rPr lang="en-GB" sz="1600" dirty="0">
                <a:solidFill>
                  <a:srgbClr val="4A4A49"/>
                </a:solidFill>
                <a:cs typeface="Arial"/>
              </a:rPr>
              <a:t>How does your system record multiple mobile numbers for a patient?</a:t>
            </a:r>
          </a:p>
          <a:p>
            <a:pPr lvl="2">
              <a:lnSpc>
                <a:spcPct val="113999"/>
              </a:lnSpc>
            </a:pPr>
            <a:r>
              <a:rPr lang="en-GB" sz="1600" dirty="0">
                <a:cs typeface="Arial"/>
              </a:rPr>
              <a:t>If both a child’s and a parent / carer’s mobile number are recorded, how do you determine which one is used for the sample?</a:t>
            </a:r>
          </a:p>
          <a:p>
            <a:pPr lvl="1">
              <a:lnSpc>
                <a:spcPct val="113999"/>
              </a:lnSpc>
            </a:pPr>
            <a:r>
              <a:rPr lang="en-GB" sz="1600" dirty="0">
                <a:cs typeface="Arial"/>
              </a:rPr>
              <a:t>Do you have any recommendations or reflections on how the guidance on mobile phone numbers could be improved?</a:t>
            </a:r>
          </a:p>
          <a:p>
            <a:pPr marL="0" lvl="1" indent="0">
              <a:lnSpc>
                <a:spcPct val="113999"/>
              </a:lnSpc>
              <a:buNone/>
            </a:pPr>
            <a:endParaRPr lang="en-GB" sz="1400" dirty="0">
              <a:cs typeface="Arial"/>
            </a:endParaRPr>
          </a:p>
          <a:p>
            <a:pPr marL="340995" lvl="2" indent="0">
              <a:lnSpc>
                <a:spcPct val="113999"/>
              </a:lnSpc>
              <a:buClr>
                <a:schemeClr val="tx2"/>
              </a:buClr>
              <a:buNone/>
            </a:pPr>
            <a:endParaRPr lang="en-GB" sz="1200" dirty="0">
              <a:cs typeface="Arial"/>
            </a:endParaRPr>
          </a:p>
          <a:p>
            <a:pPr marL="342795" lvl="1">
              <a:lnSpc>
                <a:spcPct val="113999"/>
              </a:lnSpc>
            </a:pPr>
            <a:endParaRPr lang="en-GB" sz="1400" dirty="0">
              <a:cs typeface="Arial"/>
            </a:endParaRPr>
          </a:p>
          <a:p>
            <a:pPr marL="342795" lvl="1">
              <a:lnSpc>
                <a:spcPct val="113999"/>
              </a:lnSpc>
            </a:pPr>
            <a:endParaRPr lang="en-GB" sz="1400" dirty="0">
              <a:cs typeface="Arial"/>
            </a:endParaRPr>
          </a:p>
        </p:txBody>
      </p:sp>
    </p:spTree>
    <p:extLst>
      <p:ext uri="{BB962C8B-B14F-4D97-AF65-F5344CB8AC3E}">
        <p14:creationId xmlns:p14="http://schemas.microsoft.com/office/powerpoint/2010/main" val="17535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A972-6EF0-BC38-3C7A-00CE2C815A9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C2454D8-41A8-7820-C326-60B972766A96}"/>
              </a:ext>
            </a:extLst>
          </p:cNvPr>
          <p:cNvSpPr>
            <a:spLocks noGrp="1"/>
          </p:cNvSpPr>
          <p:nvPr>
            <p:ph type="title"/>
          </p:nvPr>
        </p:nvSpPr>
        <p:spPr>
          <a:xfrm>
            <a:off x="517526" y="489480"/>
            <a:ext cx="11164958" cy="461665"/>
          </a:xfrm>
          <a:noFill/>
        </p:spPr>
        <p:txBody>
          <a:bodyPr/>
          <a:lstStyle/>
          <a:p>
            <a:r>
              <a:rPr lang="en-US" dirty="0">
                <a:cs typeface="Arial"/>
              </a:rPr>
              <a:t>Mobile phone numbers (continued)</a:t>
            </a:r>
            <a:endParaRPr lang="en-GB" dirty="0"/>
          </a:p>
        </p:txBody>
      </p:sp>
      <p:sp>
        <p:nvSpPr>
          <p:cNvPr id="9" name="Content Placeholder 2">
            <a:extLst>
              <a:ext uri="{FF2B5EF4-FFF2-40B4-BE49-F238E27FC236}">
                <a16:creationId xmlns:a16="http://schemas.microsoft.com/office/drawing/2014/main" id="{2A54CF22-57EA-AFE5-2063-03C1169F45A1}"/>
              </a:ext>
            </a:extLst>
          </p:cNvPr>
          <p:cNvSpPr txBox="1">
            <a:spLocks/>
          </p:cNvSpPr>
          <p:nvPr/>
        </p:nvSpPr>
        <p:spPr>
          <a:xfrm>
            <a:off x="517526" y="1146768"/>
            <a:ext cx="10916480" cy="5554974"/>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3999"/>
              </a:lnSpc>
              <a:buClr>
                <a:schemeClr val="tx2"/>
              </a:buClr>
              <a:buNone/>
            </a:pPr>
            <a:r>
              <a:rPr lang="en-GB" sz="1600" b="1" dirty="0">
                <a:solidFill>
                  <a:srgbClr val="007B4E"/>
                </a:solidFill>
                <a:cs typeface="Arial"/>
              </a:rPr>
              <a:t>Mobile number opt-in / opt-out:</a:t>
            </a:r>
          </a:p>
          <a:p>
            <a:pPr marL="354013" lvl="1" indent="-354013">
              <a:lnSpc>
                <a:spcPct val="113999"/>
              </a:lnSpc>
            </a:pPr>
            <a:r>
              <a:rPr lang="en-GB" sz="1600" dirty="0">
                <a:cs typeface="Arial"/>
              </a:rPr>
              <a:t>As per other surveys in the NHS Patient Survey Programme, dissent posters are provided to trusts in advance of the sampling period to display in hospitals to promote awareness of the survey. This also enables patients to opt out of the survey before samples are drawn. </a:t>
            </a:r>
          </a:p>
          <a:p>
            <a:pPr marL="354013" lvl="1" indent="-354013">
              <a:lnSpc>
                <a:spcPct val="113999"/>
              </a:lnSpc>
            </a:pPr>
            <a:r>
              <a:rPr lang="en-GB" sz="1600" dirty="0">
                <a:cs typeface="Arial"/>
              </a:rPr>
              <a:t>The CYP survey is currently exempt from the National </a:t>
            </a:r>
            <a:r>
              <a:rPr lang="en-GB" sz="1600" dirty="0" err="1">
                <a:cs typeface="Arial"/>
              </a:rPr>
              <a:t>Opt</a:t>
            </a:r>
            <a:r>
              <a:rPr lang="en-GB" sz="1600" dirty="0">
                <a:cs typeface="Arial"/>
              </a:rPr>
              <a:t> Out Scheme, and we receive section 251 approval for the transfer of patient identifiable data without prior consent.</a:t>
            </a:r>
          </a:p>
          <a:p>
            <a:pPr marL="354013" lvl="1" indent="-354013">
              <a:lnSpc>
                <a:spcPct val="113999"/>
              </a:lnSpc>
            </a:pPr>
            <a:r>
              <a:rPr lang="en-GB" sz="1600" dirty="0">
                <a:cs typeface="Arial"/>
              </a:rPr>
              <a:t>In CYP24, one trust had their own opt-out system as part of a standard approach to use patient contact details, this opt-out process had been applied to their sample and resulted in an unusually low number of mobile numbers for the 0–7 survey, compared with other age groups. </a:t>
            </a:r>
          </a:p>
          <a:p>
            <a:pPr marL="354013" lvl="1" indent="-354013">
              <a:lnSpc>
                <a:spcPct val="113999"/>
              </a:lnSpc>
            </a:pPr>
            <a:r>
              <a:rPr lang="en-GB" sz="1600" dirty="0">
                <a:cs typeface="Arial"/>
              </a:rPr>
              <a:t>So that we don’t bias the sample, we are asking trusts that have their own opt-in or opt-out mobile phone mechanism to discuss this with the SCC, so that we are aware of the issue before sampling. We will include guidance on this in the CYP26 survey materials.</a:t>
            </a:r>
          </a:p>
          <a:p>
            <a:r>
              <a:rPr lang="en-GB" sz="1600" b="1" dirty="0">
                <a:solidFill>
                  <a:srgbClr val="4A4A49"/>
                </a:solidFill>
                <a:cs typeface="Arial"/>
              </a:rPr>
              <a:t>Poll question: </a:t>
            </a:r>
            <a:r>
              <a:rPr lang="en-GB" sz="1600" dirty="0">
                <a:solidFill>
                  <a:srgbClr val="4A4A49"/>
                </a:solidFill>
                <a:cs typeface="Arial"/>
              </a:rPr>
              <a:t>Do you operate an opt‑in or opt‑out system for using patient mobile numbers for surveys?</a:t>
            </a:r>
          </a:p>
          <a:p>
            <a:r>
              <a:rPr lang="en-GB" sz="1600" b="1" dirty="0">
                <a:solidFill>
                  <a:srgbClr val="4A4A49"/>
                </a:solidFill>
                <a:cs typeface="Arial"/>
              </a:rPr>
              <a:t>Questions for trusts:</a:t>
            </a:r>
          </a:p>
          <a:p>
            <a:pPr lvl="1">
              <a:lnSpc>
                <a:spcPct val="113999"/>
              </a:lnSpc>
            </a:pPr>
            <a:r>
              <a:rPr lang="en-GB" sz="1600" dirty="0">
                <a:solidFill>
                  <a:srgbClr val="4A4A49"/>
                </a:solidFill>
                <a:cs typeface="Arial"/>
              </a:rPr>
              <a:t>Is this mechanism applied consistently across all services and age groups, or does it vary?</a:t>
            </a:r>
          </a:p>
          <a:p>
            <a:pPr lvl="1">
              <a:lnSpc>
                <a:spcPct val="113999"/>
              </a:lnSpc>
            </a:pPr>
            <a:r>
              <a:rPr lang="en-GB" sz="1600" dirty="0">
                <a:solidFill>
                  <a:srgbClr val="4A4A49"/>
                </a:solidFill>
                <a:cs typeface="Arial"/>
              </a:rPr>
              <a:t>What proportion of patients typically opt out of sharing mobile numbers?</a:t>
            </a:r>
          </a:p>
          <a:p>
            <a:pPr marL="340995" lvl="2" indent="0">
              <a:lnSpc>
                <a:spcPct val="113999"/>
              </a:lnSpc>
              <a:buClr>
                <a:schemeClr val="tx2"/>
              </a:buClr>
              <a:buNone/>
            </a:pPr>
            <a:endParaRPr lang="en-GB" sz="16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44634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93FBF-597A-86E1-CA8E-5F6389480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7739B-9776-A8F6-E575-C19F22283235}"/>
              </a:ext>
            </a:extLst>
          </p:cNvPr>
          <p:cNvSpPr>
            <a:spLocks noGrp="1"/>
          </p:cNvSpPr>
          <p:nvPr>
            <p:ph type="title"/>
          </p:nvPr>
        </p:nvSpPr>
        <p:spPr>
          <a:xfrm>
            <a:off x="517526" y="501055"/>
            <a:ext cx="5578474" cy="461665"/>
          </a:xfrm>
        </p:spPr>
        <p:txBody>
          <a:bodyPr/>
          <a:lstStyle/>
          <a:p>
            <a:r>
              <a:rPr lang="en-US" dirty="0"/>
              <a:t>Safeguarding challenges</a:t>
            </a:r>
            <a:endParaRPr lang="en-GB" dirty="0"/>
          </a:p>
        </p:txBody>
      </p:sp>
    </p:spTree>
    <p:extLst>
      <p:ext uri="{BB962C8B-B14F-4D97-AF65-F5344CB8AC3E}">
        <p14:creationId xmlns:p14="http://schemas.microsoft.com/office/powerpoint/2010/main" val="176814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C512-CAD6-8C6A-D245-FC0F04175DB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E2E4858-8841-9F5A-3BE9-15D22618CEA1}"/>
              </a:ext>
            </a:extLst>
          </p:cNvPr>
          <p:cNvSpPr>
            <a:spLocks noGrp="1"/>
          </p:cNvSpPr>
          <p:nvPr>
            <p:ph type="title"/>
          </p:nvPr>
        </p:nvSpPr>
        <p:spPr>
          <a:xfrm>
            <a:off x="517526" y="489480"/>
            <a:ext cx="11164958" cy="461665"/>
          </a:xfrm>
          <a:noFill/>
        </p:spPr>
        <p:txBody>
          <a:bodyPr/>
          <a:lstStyle/>
          <a:p>
            <a:r>
              <a:rPr lang="en-US" dirty="0">
                <a:cs typeface="Arial"/>
              </a:rPr>
              <a:t>Safeguarding challenges</a:t>
            </a:r>
            <a:endParaRPr lang="en-GB" dirty="0"/>
          </a:p>
        </p:txBody>
      </p:sp>
      <p:sp>
        <p:nvSpPr>
          <p:cNvPr id="9" name="Content Placeholder 2">
            <a:extLst>
              <a:ext uri="{FF2B5EF4-FFF2-40B4-BE49-F238E27FC236}">
                <a16:creationId xmlns:a16="http://schemas.microsoft.com/office/drawing/2014/main" id="{AB7809E9-8213-FDA4-4152-18B6CD8A4454}"/>
              </a:ext>
            </a:extLst>
          </p:cNvPr>
          <p:cNvSpPr txBox="1">
            <a:spLocks/>
          </p:cNvSpPr>
          <p:nvPr/>
        </p:nvSpPr>
        <p:spPr>
          <a:xfrm>
            <a:off x="437321" y="1257300"/>
            <a:ext cx="10916480" cy="560070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3999"/>
              </a:lnSpc>
            </a:pPr>
            <a:r>
              <a:rPr lang="en-GB" sz="1600" dirty="0">
                <a:solidFill>
                  <a:srgbClr val="4A4A49"/>
                </a:solidFill>
                <a:cs typeface="Arial"/>
              </a:rPr>
              <a:t>In CYP24, trusts were asked to exclude service users with known safeguarding concerns</a:t>
            </a:r>
            <a:r>
              <a:rPr lang="en-GB" sz="1600" dirty="0">
                <a:cs typeface="Arial"/>
              </a:rPr>
              <a:t>. </a:t>
            </a:r>
          </a:p>
          <a:p>
            <a:pPr lvl="1">
              <a:lnSpc>
                <a:spcPct val="113999"/>
              </a:lnSpc>
            </a:pPr>
            <a:r>
              <a:rPr lang="en-GB" sz="1600" dirty="0">
                <a:cs typeface="Arial"/>
              </a:rPr>
              <a:t>We included the following guidance to help support NHS trusts undertake safeguarding checks on their sample before submitting to their contractor (or to the SCC if not using a contractor).</a:t>
            </a:r>
          </a:p>
          <a:p>
            <a:pPr lvl="2">
              <a:lnSpc>
                <a:spcPct val="113999"/>
              </a:lnSpc>
            </a:pPr>
            <a:r>
              <a:rPr lang="en-GB" sz="1600" i="1" dirty="0">
                <a:solidFill>
                  <a:srgbClr val="4A4A49"/>
                </a:solidFill>
                <a:cs typeface="Arial"/>
              </a:rPr>
              <a:t>“</a:t>
            </a:r>
            <a:r>
              <a:rPr lang="en-GB" sz="1600" i="1" dirty="0"/>
              <a:t>Any patients that are currently known to be under safeguarding measures, i.e.: any patient that the trust would exclude under their own safeguarding procedures and policies to prevent increased risk of harm. Please note: you will be asked to complete some information on the sample declaration form on how many safeguarding exclusions were made. If you have any questions or need guidance on safeguarding, please contact the Survey Coordination Centre.”</a:t>
            </a:r>
          </a:p>
          <a:p>
            <a:pPr lvl="1">
              <a:lnSpc>
                <a:spcPct val="113999"/>
              </a:lnSpc>
            </a:pPr>
            <a:r>
              <a:rPr lang="en-GB" sz="1600" dirty="0">
                <a:solidFill>
                  <a:srgbClr val="4A4A49"/>
                </a:solidFill>
                <a:cs typeface="Arial"/>
              </a:rPr>
              <a:t>NHS trusts undertook checks to exclude patients currently under safeguarding measures, as per their internal policies, to mitigate any potential risk of harm.  </a:t>
            </a:r>
          </a:p>
          <a:p>
            <a:pPr lvl="1">
              <a:lnSpc>
                <a:spcPct val="113999"/>
              </a:lnSpc>
            </a:pPr>
            <a:r>
              <a:rPr lang="en-GB" sz="1600" dirty="0">
                <a:cs typeface="Arial"/>
              </a:rPr>
              <a:t>This </a:t>
            </a:r>
            <a:r>
              <a:rPr lang="en-GB" sz="1600" dirty="0">
                <a:solidFill>
                  <a:srgbClr val="4A4A49"/>
                </a:solidFill>
                <a:cs typeface="Arial"/>
              </a:rPr>
              <a:t>process could be resource intensive and, for some NHS trusts, required external dependencies (e.g. local councils) which made it challenging for their sample to be approved </a:t>
            </a:r>
            <a:r>
              <a:rPr lang="en-GB" sz="1600" dirty="0">
                <a:cs typeface="Arial"/>
              </a:rPr>
              <a:t>in time for the start of fieldwork. </a:t>
            </a:r>
          </a:p>
          <a:p>
            <a:pPr lvl="1">
              <a:lnSpc>
                <a:spcPct val="113999"/>
              </a:lnSpc>
            </a:pPr>
            <a:r>
              <a:rPr lang="en-GB" sz="1600" dirty="0">
                <a:solidFill>
                  <a:srgbClr val="4A4A49"/>
                </a:solidFill>
                <a:cs typeface="Arial"/>
              </a:rPr>
              <a:t>We want to </a:t>
            </a:r>
            <a:r>
              <a:rPr lang="en-GB" sz="1600" dirty="0">
                <a:cs typeface="Arial"/>
              </a:rPr>
              <a:t>hear your reflections on the safeguarding check process so we can provide more clarity in the sampling instructions for CYP26.</a:t>
            </a:r>
            <a:endParaRPr lang="en-GB" sz="1600" dirty="0">
              <a:solidFill>
                <a:srgbClr val="4A4A49"/>
              </a:solidFill>
              <a:cs typeface="Arial"/>
            </a:endParaRPr>
          </a:p>
          <a:p>
            <a:pPr marL="1602000" lvl="5" indent="0">
              <a:lnSpc>
                <a:spcPct val="113999"/>
              </a:lnSpc>
              <a:buNone/>
            </a:pPr>
            <a:endParaRPr lang="en-GB" sz="1600" dirty="0">
              <a:cs typeface="Arial"/>
            </a:endParaRPr>
          </a:p>
          <a:p>
            <a:pPr marL="648000" lvl="4">
              <a:lnSpc>
                <a:spcPct val="113999"/>
              </a:lnSpc>
            </a:pPr>
            <a:endParaRPr lang="en-GB" sz="1600" dirty="0">
              <a:cs typeface="Arial"/>
            </a:endParaRPr>
          </a:p>
          <a:p>
            <a:r>
              <a:rPr lang="en-GB" sz="1400" dirty="0"/>
              <a:t> </a:t>
            </a:r>
            <a:endParaRPr lang="en-GB" sz="1600" b="1" dirty="0">
              <a:cs typeface="Arial"/>
            </a:endParaRPr>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359217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C881-1002-12A1-81CD-9233136BC6F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07FBEE8-D01C-4CCE-F317-A329BFD56D89}"/>
              </a:ext>
            </a:extLst>
          </p:cNvPr>
          <p:cNvSpPr>
            <a:spLocks noGrp="1"/>
          </p:cNvSpPr>
          <p:nvPr>
            <p:ph type="title"/>
          </p:nvPr>
        </p:nvSpPr>
        <p:spPr>
          <a:xfrm>
            <a:off x="517526" y="489480"/>
            <a:ext cx="11164958" cy="461665"/>
          </a:xfrm>
          <a:noFill/>
        </p:spPr>
        <p:txBody>
          <a:bodyPr/>
          <a:lstStyle/>
          <a:p>
            <a:r>
              <a:rPr lang="en-US" dirty="0">
                <a:cs typeface="Arial"/>
              </a:rPr>
              <a:t>Safeguarding challenges (continued)</a:t>
            </a:r>
            <a:endParaRPr lang="en-GB" dirty="0"/>
          </a:p>
        </p:txBody>
      </p:sp>
      <p:sp>
        <p:nvSpPr>
          <p:cNvPr id="9" name="Content Placeholder 2">
            <a:extLst>
              <a:ext uri="{FF2B5EF4-FFF2-40B4-BE49-F238E27FC236}">
                <a16:creationId xmlns:a16="http://schemas.microsoft.com/office/drawing/2014/main" id="{79A579FA-D2B2-37E2-87E5-63A4CB016E41}"/>
              </a:ext>
            </a:extLst>
          </p:cNvPr>
          <p:cNvSpPr txBox="1">
            <a:spLocks/>
          </p:cNvSpPr>
          <p:nvPr/>
        </p:nvSpPr>
        <p:spPr>
          <a:xfrm>
            <a:off x="437321" y="1257300"/>
            <a:ext cx="10916480" cy="2500784"/>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3999"/>
              </a:lnSpc>
              <a:buNone/>
            </a:pPr>
            <a:r>
              <a:rPr lang="en-GB" sz="1600" b="1" dirty="0">
                <a:solidFill>
                  <a:srgbClr val="007B4E"/>
                </a:solidFill>
                <a:cs typeface="Arial"/>
              </a:rPr>
              <a:t>Questions for trusts</a:t>
            </a:r>
          </a:p>
          <a:p>
            <a:pPr marL="342000" lvl="3">
              <a:lnSpc>
                <a:spcPct val="113999"/>
              </a:lnSpc>
            </a:pPr>
            <a:r>
              <a:rPr lang="en-GB" sz="1600" dirty="0">
                <a:cs typeface="Arial"/>
              </a:rPr>
              <a:t>Did you encounter difficulties when carrying out safeguarding checks for the CYP24 survey?</a:t>
            </a:r>
          </a:p>
          <a:p>
            <a:pPr marL="648000" lvl="4">
              <a:lnSpc>
                <a:spcPct val="113999"/>
              </a:lnSpc>
            </a:pPr>
            <a:r>
              <a:rPr lang="en-GB" sz="1600" dirty="0">
                <a:cs typeface="Arial"/>
              </a:rPr>
              <a:t>If so, what were the main difficulties you experienced?</a:t>
            </a:r>
          </a:p>
          <a:p>
            <a:pPr marL="1830600" lvl="5">
              <a:lnSpc>
                <a:spcPct val="113999"/>
              </a:lnSpc>
            </a:pPr>
            <a:r>
              <a:rPr lang="en-GB" sz="1600" dirty="0">
                <a:cs typeface="Arial"/>
              </a:rPr>
              <a:t>How have these difficulties impacted your safeguarding checks?</a:t>
            </a:r>
          </a:p>
          <a:p>
            <a:pPr marL="1830600" lvl="5">
              <a:lnSpc>
                <a:spcPct val="113999"/>
              </a:lnSpc>
            </a:pPr>
            <a:r>
              <a:rPr lang="en-GB" sz="1600" dirty="0"/>
              <a:t>Which parts of the process proved most resource‑intensive?</a:t>
            </a:r>
          </a:p>
          <a:p>
            <a:pPr marL="1830600" lvl="5">
              <a:lnSpc>
                <a:spcPct val="113999"/>
              </a:lnSpc>
            </a:pPr>
            <a:r>
              <a:rPr lang="en-GB" sz="1600" dirty="0"/>
              <a:t>Were there any operational or staffing constraints that made it hard to complete checks?</a:t>
            </a:r>
          </a:p>
          <a:p>
            <a:pPr marL="1830600" lvl="5">
              <a:lnSpc>
                <a:spcPct val="113999"/>
              </a:lnSpc>
            </a:pPr>
            <a:r>
              <a:rPr lang="en-GB" sz="1600" dirty="0"/>
              <a:t>How difficult was it to implement safeguarding checks within your existing operational processes?  </a:t>
            </a:r>
          </a:p>
          <a:p>
            <a:pPr marL="648000" lvl="4">
              <a:lnSpc>
                <a:spcPct val="113999"/>
              </a:lnSpc>
            </a:pPr>
            <a:r>
              <a:rPr lang="en-GB" sz="1600" dirty="0"/>
              <a:t>If not, what factors helped safeguarding checks run smoothly for your trust? </a:t>
            </a:r>
          </a:p>
          <a:p>
            <a:pPr lvl="0" indent="-342900">
              <a:lnSpc>
                <a:spcPct val="113999"/>
              </a:lnSpc>
              <a:spcBef>
                <a:spcPts val="800"/>
              </a:spcBef>
              <a:buClr>
                <a:srgbClr val="007B4E"/>
              </a:buClr>
              <a:buSzPct val="85000"/>
              <a:buFont typeface="Wingdings" panose="05000000000000000000" pitchFamily="2" charset="2"/>
              <a:buChar char="¡"/>
            </a:pPr>
            <a:r>
              <a:rPr lang="en-GB" sz="1600" dirty="0">
                <a:solidFill>
                  <a:srgbClr val="4A4A49"/>
                </a:solidFill>
                <a:cs typeface="Arial"/>
              </a:rPr>
              <a:t>Did you need to reach out to organisations outside your trust to complete safeguarding checks? </a:t>
            </a:r>
          </a:p>
          <a:p>
            <a:pPr marL="648000" lvl="4">
              <a:lnSpc>
                <a:spcPct val="113999"/>
              </a:lnSpc>
            </a:pPr>
            <a:r>
              <a:rPr lang="en-GB" sz="1600" dirty="0">
                <a:cs typeface="Arial"/>
              </a:rPr>
              <a:t>If so, what impact did this have on your ability to complete safeguarding checks within the sampling period?</a:t>
            </a:r>
          </a:p>
          <a:p>
            <a:pPr lvl="0" indent="-342900">
              <a:lnSpc>
                <a:spcPct val="113999"/>
              </a:lnSpc>
              <a:spcBef>
                <a:spcPts val="800"/>
              </a:spcBef>
              <a:buClr>
                <a:srgbClr val="007B4E"/>
              </a:buClr>
              <a:buSzPct val="85000"/>
              <a:buFont typeface="Wingdings" panose="05000000000000000000" pitchFamily="2" charset="2"/>
              <a:buChar char="¡"/>
            </a:pPr>
            <a:r>
              <a:rPr lang="en-GB" sz="1600" dirty="0">
                <a:solidFill>
                  <a:srgbClr val="4A4A49"/>
                </a:solidFill>
                <a:cs typeface="Arial"/>
              </a:rPr>
              <a:t>What additional support would help you carry out safeguarding checks more efficiently for CYP26?  </a:t>
            </a:r>
          </a:p>
          <a:p>
            <a:pPr lvl="2">
              <a:lnSpc>
                <a:spcPct val="113999"/>
              </a:lnSpc>
            </a:pPr>
            <a:r>
              <a:rPr lang="en-GB" sz="1600" dirty="0">
                <a:cs typeface="Arial"/>
              </a:rPr>
              <a:t>Are there any changes to the safeguarding guidance that would help?</a:t>
            </a:r>
          </a:p>
          <a:p>
            <a:r>
              <a:rPr lang="en-GB" sz="1400" dirty="0"/>
              <a:t> </a:t>
            </a:r>
            <a:endParaRPr lang="en-GB" sz="1400" dirty="0">
              <a:solidFill>
                <a:srgbClr val="4A4A49"/>
              </a:solidFill>
              <a:cs typeface="Arial"/>
            </a:endParaRPr>
          </a:p>
          <a:p>
            <a:pPr marL="1602000" lvl="5" indent="0">
              <a:lnSpc>
                <a:spcPct val="113999"/>
              </a:lnSpc>
              <a:buNone/>
            </a:pPr>
            <a:endParaRPr lang="en-GB" sz="1600" dirty="0">
              <a:cs typeface="Arial"/>
            </a:endParaRPr>
          </a:p>
          <a:p>
            <a:pPr marL="648000" lvl="4">
              <a:lnSpc>
                <a:spcPct val="113999"/>
              </a:lnSpc>
            </a:pPr>
            <a:endParaRPr lang="en-GB" sz="1600" dirty="0">
              <a:cs typeface="Arial"/>
            </a:endParaRPr>
          </a:p>
          <a:p>
            <a:r>
              <a:rPr lang="en-GB" sz="1400" dirty="0"/>
              <a:t> </a:t>
            </a:r>
            <a:endParaRPr lang="en-GB" sz="1600" b="1" dirty="0">
              <a:cs typeface="Arial"/>
            </a:endParaRPr>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57765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F96E-B10E-E625-0AA4-613F941B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979E6-A54A-23CA-F8E0-83FCEB341FA0}"/>
              </a:ext>
            </a:extLst>
          </p:cNvPr>
          <p:cNvSpPr>
            <a:spLocks noGrp="1"/>
          </p:cNvSpPr>
          <p:nvPr>
            <p:ph type="title"/>
          </p:nvPr>
        </p:nvSpPr>
        <p:spPr/>
        <p:txBody>
          <a:bodyPr/>
          <a:lstStyle/>
          <a:p>
            <a:r>
              <a:rPr lang="en-GB" dirty="0"/>
              <a:t>Patient-facing materials</a:t>
            </a:r>
            <a:br>
              <a:rPr lang="en-GB" dirty="0"/>
            </a:br>
            <a:endParaRPr lang="en-GB" dirty="0"/>
          </a:p>
        </p:txBody>
      </p:sp>
    </p:spTree>
    <p:extLst>
      <p:ext uri="{BB962C8B-B14F-4D97-AF65-F5344CB8AC3E}">
        <p14:creationId xmlns:p14="http://schemas.microsoft.com/office/powerpoint/2010/main" val="318714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B1D5-6D26-25EB-E7A7-99B3ECF12D8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4AB9075-E096-F3C0-96C8-ECD4D876466F}"/>
              </a:ext>
            </a:extLst>
          </p:cNvPr>
          <p:cNvSpPr>
            <a:spLocks noGrp="1"/>
          </p:cNvSpPr>
          <p:nvPr>
            <p:ph type="title"/>
          </p:nvPr>
        </p:nvSpPr>
        <p:spPr>
          <a:xfrm>
            <a:off x="517526" y="489480"/>
            <a:ext cx="11164958" cy="461665"/>
          </a:xfrm>
          <a:noFill/>
        </p:spPr>
        <p:txBody>
          <a:bodyPr/>
          <a:lstStyle/>
          <a:p>
            <a:r>
              <a:rPr lang="en-US" dirty="0">
                <a:cs typeface="Arial"/>
              </a:rPr>
              <a:t>U</a:t>
            </a:r>
            <a:r>
              <a:rPr lang="en-GB" dirty="0" err="1">
                <a:cs typeface="Arial"/>
              </a:rPr>
              <a:t>pdates</a:t>
            </a:r>
            <a:r>
              <a:rPr lang="en-GB" dirty="0">
                <a:cs typeface="Arial"/>
              </a:rPr>
              <a:t> to patient materials for CYP26</a:t>
            </a:r>
            <a:endParaRPr lang="en-GB" dirty="0"/>
          </a:p>
        </p:txBody>
      </p:sp>
      <p:sp>
        <p:nvSpPr>
          <p:cNvPr id="9" name="Content Placeholder 2">
            <a:extLst>
              <a:ext uri="{FF2B5EF4-FFF2-40B4-BE49-F238E27FC236}">
                <a16:creationId xmlns:a16="http://schemas.microsoft.com/office/drawing/2014/main" id="{82091BC4-97F1-6242-80D5-BAEEF6E7374E}"/>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400" b="1" dirty="0">
                <a:solidFill>
                  <a:srgbClr val="007B4E"/>
                </a:solidFill>
                <a:cs typeface="Arial"/>
              </a:rPr>
              <a:t>Dissent poster</a:t>
            </a:r>
          </a:p>
          <a:p>
            <a:pPr marL="683895" lvl="2">
              <a:lnSpc>
                <a:spcPct val="113999"/>
              </a:lnSpc>
            </a:pPr>
            <a:r>
              <a:rPr lang="en-GB" sz="1600" dirty="0">
                <a:cs typeface="Arial"/>
              </a:rPr>
              <a:t>Section 251 approval wording has been included at the bottom of the poster to inform children, young people and parents / carers that the survey has approval to process contact details. </a:t>
            </a:r>
          </a:p>
          <a:p>
            <a:pPr marL="683895" lvl="2">
              <a:lnSpc>
                <a:spcPct val="113999"/>
              </a:lnSpc>
            </a:pPr>
            <a:endParaRPr lang="en-GB" sz="1400" dirty="0">
              <a:cs typeface="Arial"/>
            </a:endParaRPr>
          </a:p>
          <a:p>
            <a:pPr marL="683895" lvl="2">
              <a:lnSpc>
                <a:spcPct val="113999"/>
              </a:lnSpc>
            </a:pPr>
            <a:endParaRPr lang="en-GB" sz="1400" dirty="0">
              <a:cs typeface="Arial"/>
            </a:endParaRPr>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pic>
        <p:nvPicPr>
          <p:cNvPr id="3" name="Picture 2">
            <a:extLst>
              <a:ext uri="{FF2B5EF4-FFF2-40B4-BE49-F238E27FC236}">
                <a16:creationId xmlns:a16="http://schemas.microsoft.com/office/drawing/2014/main" id="{48845A5D-464F-E2AC-BF66-5F2C7A11E3A0}"/>
              </a:ext>
            </a:extLst>
          </p:cNvPr>
          <p:cNvPicPr>
            <a:picLocks noChangeAspect="1"/>
          </p:cNvPicPr>
          <p:nvPr/>
        </p:nvPicPr>
        <p:blipFill>
          <a:blip r:embed="rId3"/>
          <a:stretch>
            <a:fillRect/>
          </a:stretch>
        </p:blipFill>
        <p:spPr>
          <a:xfrm>
            <a:off x="923260" y="2254301"/>
            <a:ext cx="3187228" cy="4526700"/>
          </a:xfrm>
          <a:prstGeom prst="rect">
            <a:avLst/>
          </a:prstGeom>
        </p:spPr>
      </p:pic>
      <p:sp>
        <p:nvSpPr>
          <p:cNvPr id="4" name="TextBox 3">
            <a:extLst>
              <a:ext uri="{FF2B5EF4-FFF2-40B4-BE49-F238E27FC236}">
                <a16:creationId xmlns:a16="http://schemas.microsoft.com/office/drawing/2014/main" id="{D2F74FC9-3DAE-A9E3-54C0-50251243A90A}"/>
              </a:ext>
            </a:extLst>
          </p:cNvPr>
          <p:cNvSpPr txBox="1"/>
          <p:nvPr/>
        </p:nvSpPr>
        <p:spPr>
          <a:xfrm>
            <a:off x="4904705" y="2338268"/>
            <a:ext cx="2382590" cy="4154984"/>
          </a:xfrm>
          <a:prstGeom prst="rect">
            <a:avLst/>
          </a:prstGeom>
          <a:noFill/>
        </p:spPr>
        <p:txBody>
          <a:bodyPr wrap="square">
            <a:spAutoFit/>
          </a:bodyPr>
          <a:lstStyle/>
          <a:p>
            <a:pPr lvl="0">
              <a:spcBef>
                <a:spcPts val="600"/>
              </a:spcBef>
              <a:spcAft>
                <a:spcPts val="1200"/>
              </a:spcAft>
            </a:pPr>
            <a:r>
              <a:rPr lang="en-GB" sz="1600" dirty="0">
                <a:solidFill>
                  <a:srgbClr val="4D4639"/>
                </a:solidFill>
                <a:effectLst/>
                <a:latin typeface="Arial" panose="020B0604020202020204" pitchFamily="34" charset="0"/>
                <a:ea typeface="Times New Roman" panose="02020603050405020304" pitchFamily="18" charset="0"/>
              </a:rPr>
              <a:t>Also available in:</a:t>
            </a: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Arabic</a:t>
            </a:r>
            <a:endParaRPr lang="en-GB" sz="1600" dirty="0">
              <a:solidFill>
                <a:srgbClr val="000000"/>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Bengali</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Bulgarian</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French</a:t>
            </a: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Gujarati</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India Punjabi</a:t>
            </a:r>
            <a:endParaRPr lang="en-GB" sz="1600" dirty="0">
              <a:solidFill>
                <a:srgbClr val="4D4639"/>
              </a:solidFill>
              <a:effectLst/>
              <a:latin typeface="Arial" panose="020B0604020202020204" pitchFamily="34" charset="0"/>
              <a:ea typeface="Times New Roman" panose="02020603050405020304" pitchFamily="18" charset="0"/>
            </a:endParaRPr>
          </a:p>
          <a:p>
            <a:pPr marL="171450" indent="-171450">
              <a:spcBef>
                <a:spcPts val="600"/>
              </a:spcBef>
              <a:spcAft>
                <a:spcPts val="1200"/>
              </a:spcAft>
              <a:buFont typeface="Arial" panose="020B0604020202020204" pitchFamily="34" charset="0"/>
              <a:buChar char="•"/>
            </a:pPr>
            <a:r>
              <a:rPr lang="en-GB" sz="1600" dirty="0">
                <a:solidFill>
                  <a:srgbClr val="4D4639"/>
                </a:solidFill>
                <a:effectLst/>
                <a:latin typeface="Arial" panose="020B0604020202020204" pitchFamily="34" charset="0"/>
                <a:ea typeface="Times New Roman" panose="02020603050405020304" pitchFamily="18" charset="0"/>
              </a:rPr>
              <a:t>Kurdish Sorani</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Lithuanian</a:t>
            </a:r>
          </a:p>
        </p:txBody>
      </p:sp>
      <p:sp>
        <p:nvSpPr>
          <p:cNvPr id="5" name="TextBox 4">
            <a:extLst>
              <a:ext uri="{FF2B5EF4-FFF2-40B4-BE49-F238E27FC236}">
                <a16:creationId xmlns:a16="http://schemas.microsoft.com/office/drawing/2014/main" id="{F5F5A381-2D26-0042-6899-EBE200819211}"/>
              </a:ext>
            </a:extLst>
          </p:cNvPr>
          <p:cNvSpPr txBox="1"/>
          <p:nvPr/>
        </p:nvSpPr>
        <p:spPr>
          <a:xfrm>
            <a:off x="7072941" y="2338268"/>
            <a:ext cx="2382590" cy="3200876"/>
          </a:xfrm>
          <a:prstGeom prst="rect">
            <a:avLst/>
          </a:prstGeom>
          <a:noFill/>
        </p:spPr>
        <p:txBody>
          <a:bodyPr wrap="square">
            <a:spAutoFit/>
          </a:bodyPr>
          <a:lstStyle/>
          <a:p>
            <a:pPr lvl="0">
              <a:spcBef>
                <a:spcPts val="600"/>
              </a:spcBef>
              <a:spcAft>
                <a:spcPts val="1200"/>
              </a:spcAft>
            </a:pPr>
            <a:endParaRPr lang="en-GB" sz="1600" dirty="0">
              <a:solidFill>
                <a:srgbClr val="4D4639"/>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Polish</a:t>
            </a:r>
            <a:endParaRPr lang="en-GB" sz="1600" dirty="0">
              <a:solidFill>
                <a:srgbClr val="000000"/>
              </a:solidFill>
              <a:effectLst/>
              <a:latin typeface="Arial" panose="020B0604020202020204" pitchFamily="34" charset="0"/>
              <a:ea typeface="Times New Roman" panose="02020603050405020304" pitchFamily="18" charset="0"/>
            </a:endParaRPr>
          </a:p>
          <a:p>
            <a:pPr marL="171450" lvl="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Portuguese</a:t>
            </a:r>
            <a:endParaRPr lang="en-GB" sz="1600" dirty="0">
              <a:solidFill>
                <a:srgbClr val="4D4639"/>
              </a:solidFill>
              <a:effectLst/>
              <a:latin typeface="Arial" panose="020B0604020202020204" pitchFamily="34" charset="0"/>
              <a:ea typeface="Times New Roman" panose="02020603050405020304" pitchFamily="18" charset="0"/>
            </a:endParaRP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Romanian</a:t>
            </a:r>
            <a:endParaRPr lang="en-GB" sz="1600" dirty="0">
              <a:solidFill>
                <a:srgbClr val="4D4639"/>
              </a:solidFill>
              <a:effectLst/>
              <a:latin typeface="Arial" panose="020B0604020202020204" pitchFamily="34" charset="0"/>
              <a:ea typeface="Times New Roman" panose="02020603050405020304" pitchFamily="18" charset="0"/>
            </a:endParaRP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Spanish</a:t>
            </a: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Tamil</a:t>
            </a:r>
            <a:endParaRPr lang="en-GB" sz="1600" dirty="0">
              <a:solidFill>
                <a:srgbClr val="4D4639"/>
              </a:solidFill>
              <a:effectLst/>
              <a:latin typeface="Arial" panose="020B0604020202020204" pitchFamily="34" charset="0"/>
              <a:ea typeface="Times New Roman" panose="02020603050405020304" pitchFamily="18" charset="0"/>
            </a:endParaRPr>
          </a:p>
          <a:p>
            <a:pPr marL="171450" indent="-171450">
              <a:spcBef>
                <a:spcPts val="600"/>
              </a:spcBef>
              <a:spcAft>
                <a:spcPts val="1200"/>
              </a:spcAft>
              <a:buFont typeface="Arial" panose="020B0604020202020204" pitchFamily="34" charset="0"/>
              <a:buChar char="•"/>
            </a:pPr>
            <a:r>
              <a:rPr lang="en-GB" sz="1600" dirty="0">
                <a:solidFill>
                  <a:srgbClr val="4D4639"/>
                </a:solidFill>
                <a:latin typeface="Arial" panose="020B0604020202020204" pitchFamily="34" charset="0"/>
                <a:ea typeface="Times New Roman" panose="02020603050405020304" pitchFamily="18" charset="0"/>
              </a:rPr>
              <a:t>Urdu</a:t>
            </a:r>
            <a:endParaRPr lang="en-GB" sz="1600" dirty="0">
              <a:solidFill>
                <a:srgbClr val="4D4639"/>
              </a:solidFill>
              <a:effectLst/>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E059FAB-2D91-5D83-4A36-D68447EE1108}"/>
              </a:ext>
            </a:extLst>
          </p:cNvPr>
          <p:cNvSpPr txBox="1"/>
          <p:nvPr/>
        </p:nvSpPr>
        <p:spPr>
          <a:xfrm>
            <a:off x="8825709" y="4510987"/>
            <a:ext cx="3157914" cy="1323439"/>
          </a:xfrm>
          <a:prstGeom prst="rect">
            <a:avLst/>
          </a:prstGeom>
          <a:solidFill>
            <a:schemeClr val="bg1"/>
          </a:solidFill>
          <a:ln w="57150">
            <a:solidFill>
              <a:srgbClr val="007B4E"/>
            </a:solidFill>
          </a:ln>
        </p:spPr>
        <p:txBody>
          <a:bodyPr wrap="square">
            <a:spAutoFit/>
          </a:bodyPr>
          <a:lstStyle/>
          <a:p>
            <a:pPr algn="ctr"/>
            <a:r>
              <a:rPr lang="en-GB" sz="1600" dirty="0">
                <a:solidFill>
                  <a:srgbClr val="4A4A49"/>
                </a:solidFill>
              </a:rPr>
              <a:t>Dissent posters are available to download from the </a:t>
            </a:r>
            <a:r>
              <a:rPr lang="en-GB" sz="1600" dirty="0">
                <a:solidFill>
                  <a:schemeClr val="bg1"/>
                </a:solidFill>
                <a:hlinkClick r:id="rId4"/>
              </a:rPr>
              <a:t>NHS Survey website </a:t>
            </a:r>
            <a:r>
              <a:rPr lang="en-GB" sz="1600" dirty="0">
                <a:solidFill>
                  <a:srgbClr val="4A4A49"/>
                </a:solidFill>
              </a:rPr>
              <a:t>and </a:t>
            </a:r>
            <a:r>
              <a:rPr lang="en-GB" sz="1600" b="1" dirty="0">
                <a:solidFill>
                  <a:srgbClr val="4A4A49"/>
                </a:solidFill>
              </a:rPr>
              <a:t>must be displayed throughout March, April and May  </a:t>
            </a:r>
          </a:p>
        </p:txBody>
      </p:sp>
    </p:spTree>
    <p:extLst>
      <p:ext uri="{BB962C8B-B14F-4D97-AF65-F5344CB8AC3E}">
        <p14:creationId xmlns:p14="http://schemas.microsoft.com/office/powerpoint/2010/main" val="303270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50BBB-C9D8-8799-FBC3-C2E5B348679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7FBCD73-396C-D6A2-5012-4CC1E9F11E78}"/>
              </a:ext>
            </a:extLst>
          </p:cNvPr>
          <p:cNvSpPr>
            <a:spLocks noGrp="1"/>
          </p:cNvSpPr>
          <p:nvPr>
            <p:ph type="title"/>
          </p:nvPr>
        </p:nvSpPr>
        <p:spPr>
          <a:xfrm>
            <a:off x="517526" y="489480"/>
            <a:ext cx="11164958" cy="461665"/>
          </a:xfrm>
          <a:noFill/>
        </p:spPr>
        <p:txBody>
          <a:bodyPr/>
          <a:lstStyle/>
          <a:p>
            <a:r>
              <a:rPr lang="en-US" dirty="0">
                <a:cs typeface="Arial"/>
              </a:rPr>
              <a:t>U</a:t>
            </a:r>
            <a:r>
              <a:rPr lang="en-GB" dirty="0" err="1">
                <a:cs typeface="Arial"/>
              </a:rPr>
              <a:t>pdates</a:t>
            </a:r>
            <a:r>
              <a:rPr lang="en-GB" dirty="0">
                <a:cs typeface="Arial"/>
              </a:rPr>
              <a:t> to patient materials for CYP26 (continued)</a:t>
            </a:r>
            <a:endParaRPr lang="en-GB" dirty="0"/>
          </a:p>
        </p:txBody>
      </p:sp>
      <p:sp>
        <p:nvSpPr>
          <p:cNvPr id="9" name="Content Placeholder 2">
            <a:extLst>
              <a:ext uri="{FF2B5EF4-FFF2-40B4-BE49-F238E27FC236}">
                <a16:creationId xmlns:a16="http://schemas.microsoft.com/office/drawing/2014/main" id="{A76427BF-68C6-D0CF-110E-69011884EF92}"/>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3999"/>
              </a:lnSpc>
              <a:buClr>
                <a:schemeClr val="tx2"/>
              </a:buClr>
              <a:buNone/>
            </a:pPr>
            <a:r>
              <a:rPr lang="en-GB" sz="1600" b="1" dirty="0">
                <a:solidFill>
                  <a:srgbClr val="007B4E"/>
                </a:solidFill>
                <a:cs typeface="Arial"/>
              </a:rPr>
              <a:t>Multilanguage sheet</a:t>
            </a:r>
          </a:p>
          <a:p>
            <a:pPr marL="683895" lvl="2">
              <a:lnSpc>
                <a:spcPct val="113999"/>
              </a:lnSpc>
            </a:pPr>
            <a:r>
              <a:rPr lang="en-GB" sz="1600" dirty="0">
                <a:cs typeface="Arial"/>
              </a:rPr>
              <a:t>Recent programme-wide improvements will be implemented in the CYP26 multilanguage sheet. The following sentence, ‘Please help us to improve NHS hospitals for children and young people by completing this survey’ will be added to all translations.</a:t>
            </a:r>
          </a:p>
          <a:p>
            <a:pPr marL="683895" lvl="2">
              <a:lnSpc>
                <a:spcPct val="113999"/>
              </a:lnSpc>
            </a:pPr>
            <a:r>
              <a:rPr lang="en-GB" sz="1600" dirty="0">
                <a:cs typeface="Arial"/>
              </a:rPr>
              <a:t>SCC are also conducting a review of the languages included on the sheet - the number of languages offered is expected to stay the same.</a:t>
            </a:r>
          </a:p>
          <a:p>
            <a:pPr marL="0" lvl="1" indent="0">
              <a:lnSpc>
                <a:spcPct val="113999"/>
              </a:lnSpc>
              <a:buClr>
                <a:schemeClr val="tx2"/>
              </a:buClr>
              <a:buNone/>
            </a:pPr>
            <a:r>
              <a:rPr lang="en-GB" sz="1600" b="1" dirty="0">
                <a:solidFill>
                  <a:srgbClr val="007B4E"/>
                </a:solidFill>
                <a:cs typeface="Arial"/>
              </a:rPr>
              <a:t>Information leaflet</a:t>
            </a:r>
          </a:p>
          <a:p>
            <a:pPr marL="683895" lvl="2">
              <a:lnSpc>
                <a:spcPct val="113999"/>
              </a:lnSpc>
              <a:buClr>
                <a:schemeClr val="tx2"/>
              </a:buClr>
            </a:pPr>
            <a:r>
              <a:rPr lang="en-GB" sz="1600" dirty="0">
                <a:cs typeface="Arial"/>
              </a:rPr>
              <a:t>As per CYP24, an information leaflet should be included within mailing 1 (for 8-15-year-olds) only.</a:t>
            </a:r>
          </a:p>
          <a:p>
            <a:pPr marL="683895" lvl="2">
              <a:lnSpc>
                <a:spcPct val="113999"/>
              </a:lnSpc>
              <a:buClr>
                <a:schemeClr val="tx2"/>
              </a:buClr>
            </a:pPr>
            <a:r>
              <a:rPr lang="en-GB" sz="1600" b="1" dirty="0">
                <a:cs typeface="Arial"/>
              </a:rPr>
              <a:t>Questions for trusts:</a:t>
            </a:r>
          </a:p>
          <a:p>
            <a:pPr marL="1025895" lvl="3">
              <a:lnSpc>
                <a:spcPct val="113999"/>
              </a:lnSpc>
            </a:pPr>
            <a:r>
              <a:rPr lang="en-GB" sz="1600" dirty="0">
                <a:cs typeface="Arial"/>
              </a:rPr>
              <a:t>Did you receive any feedback on the information leaflet during CYP24 fieldwork?</a:t>
            </a:r>
          </a:p>
          <a:p>
            <a:pPr marL="1025895" lvl="3">
              <a:lnSpc>
                <a:spcPct val="113999"/>
              </a:lnSpc>
            </a:pPr>
            <a:r>
              <a:rPr lang="en-GB" sz="1600" dirty="0">
                <a:cs typeface="Arial"/>
              </a:rPr>
              <a:t>Do you feel the information leaflet helps address queries patients or parents / carers may have?</a:t>
            </a:r>
          </a:p>
          <a:p>
            <a:pPr marL="0" lvl="1" indent="0">
              <a:lnSpc>
                <a:spcPct val="113999"/>
              </a:lnSpc>
              <a:buClr>
                <a:schemeClr val="tx2"/>
              </a:buClr>
              <a:buNone/>
            </a:pPr>
            <a:r>
              <a:rPr lang="en-GB" sz="1600" b="1" dirty="0">
                <a:solidFill>
                  <a:srgbClr val="007B4E"/>
                </a:solidFill>
                <a:cs typeface="Arial"/>
              </a:rPr>
              <a:t>Mailing letters and SMS reminders</a:t>
            </a:r>
          </a:p>
          <a:p>
            <a:pPr marL="683895" lvl="2">
              <a:lnSpc>
                <a:spcPct val="113999"/>
              </a:lnSpc>
            </a:pPr>
            <a:r>
              <a:rPr lang="en-GB" sz="1600" dirty="0">
                <a:cs typeface="Arial"/>
              </a:rPr>
              <a:t>It is expected that minimal changes will be made to the mailing letters and SMS reminders.</a:t>
            </a:r>
            <a:r>
              <a:rPr lang="en-GB" sz="1600" dirty="0"/>
              <a:t> </a:t>
            </a:r>
          </a:p>
          <a:p>
            <a:pPr marL="683895" lvl="2">
              <a:lnSpc>
                <a:spcPct val="113999"/>
              </a:lnSpc>
            </a:pPr>
            <a:r>
              <a:rPr lang="en-GB" sz="1600" b="1" dirty="0">
                <a:cs typeface="Arial"/>
              </a:rPr>
              <a:t>Question for trusts:</a:t>
            </a:r>
          </a:p>
          <a:p>
            <a:pPr marL="1025895" lvl="3">
              <a:lnSpc>
                <a:spcPct val="113999"/>
              </a:lnSpc>
            </a:pPr>
            <a:r>
              <a:rPr lang="en-GB" sz="1600" dirty="0">
                <a:cs typeface="Arial"/>
              </a:rPr>
              <a:t>Did you receive any feedback on the mailing letters and SMS reminders during CYP24 fieldwork? </a:t>
            </a:r>
          </a:p>
          <a:p>
            <a:pPr marL="340995" lvl="2" indent="0">
              <a:lnSpc>
                <a:spcPct val="113999"/>
              </a:lnSpc>
              <a:buNone/>
            </a:pPr>
            <a:endParaRPr lang="en-GB" dirty="0"/>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402236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8809-1C14-B10D-AB19-30522EBA980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CF35EBB-9F9B-5239-C532-1CF67D13121F}"/>
              </a:ext>
            </a:extLst>
          </p:cNvPr>
          <p:cNvSpPr>
            <a:spLocks noGrp="1"/>
          </p:cNvSpPr>
          <p:nvPr>
            <p:ph type="title"/>
          </p:nvPr>
        </p:nvSpPr>
        <p:spPr>
          <a:xfrm>
            <a:off x="517526" y="489480"/>
            <a:ext cx="11164958" cy="461665"/>
          </a:xfrm>
          <a:noFill/>
        </p:spPr>
        <p:txBody>
          <a:bodyPr/>
          <a:lstStyle/>
          <a:p>
            <a:r>
              <a:rPr lang="en-GB" dirty="0">
                <a:cs typeface="Arial"/>
              </a:rPr>
              <a:t>Other survey materials: publicity</a:t>
            </a:r>
            <a:endParaRPr lang="en-GB" dirty="0"/>
          </a:p>
        </p:txBody>
      </p:sp>
      <p:sp>
        <p:nvSpPr>
          <p:cNvPr id="2" name="Google Shape;416;p21">
            <a:extLst>
              <a:ext uri="{FF2B5EF4-FFF2-40B4-BE49-F238E27FC236}">
                <a16:creationId xmlns:a16="http://schemas.microsoft.com/office/drawing/2014/main" id="{96149699-E0F7-8920-1059-4469FC540732}"/>
              </a:ext>
            </a:extLst>
          </p:cNvPr>
          <p:cNvSpPr/>
          <p:nvPr/>
        </p:nvSpPr>
        <p:spPr>
          <a:xfrm rot="10800000" flipH="1">
            <a:off x="503986" y="2006588"/>
            <a:ext cx="2443797" cy="3811590"/>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3" name="Google Shape;419;p21">
            <a:extLst>
              <a:ext uri="{FF2B5EF4-FFF2-40B4-BE49-F238E27FC236}">
                <a16:creationId xmlns:a16="http://schemas.microsoft.com/office/drawing/2014/main" id="{DABF5C12-35A2-4AF1-D22E-F2FED4D8A95D}"/>
              </a:ext>
            </a:extLst>
          </p:cNvPr>
          <p:cNvSpPr/>
          <p:nvPr/>
        </p:nvSpPr>
        <p:spPr>
          <a:xfrm>
            <a:off x="517526" y="1137908"/>
            <a:ext cx="2443797" cy="868682"/>
          </a:xfrm>
          <a:prstGeom prst="round2SameRect">
            <a:avLst>
              <a:gd name="adj1" fmla="val 16667"/>
              <a:gd name="adj2" fmla="val 0"/>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Press Release Template</a:t>
            </a:r>
            <a:endParaRPr sz="2400" dirty="0">
              <a:latin typeface="Arial" panose="020B0604020202020204" pitchFamily="34" charset="0"/>
              <a:cs typeface="Arial" panose="020B0604020202020204" pitchFamily="34" charset="0"/>
            </a:endParaRPr>
          </a:p>
        </p:txBody>
      </p:sp>
      <p:sp>
        <p:nvSpPr>
          <p:cNvPr id="6" name="Google Shape;418;p21">
            <a:extLst>
              <a:ext uri="{FF2B5EF4-FFF2-40B4-BE49-F238E27FC236}">
                <a16:creationId xmlns:a16="http://schemas.microsoft.com/office/drawing/2014/main" id="{79AEA71F-F5CE-2FB6-7E18-A16747844969}"/>
              </a:ext>
            </a:extLst>
          </p:cNvPr>
          <p:cNvSpPr txBox="1"/>
          <p:nvPr/>
        </p:nvSpPr>
        <p:spPr>
          <a:xfrm>
            <a:off x="517525" y="2014299"/>
            <a:ext cx="2416717" cy="3858047"/>
          </a:xfrm>
          <a:prstGeom prst="rect">
            <a:avLst/>
          </a:prstGeom>
          <a:noFill/>
          <a:ln>
            <a:noFill/>
          </a:ln>
        </p:spPr>
        <p:txBody>
          <a:bodyPr spcFirstLastPara="1" wrap="square" lIns="121900" tIns="121900" rIns="121900" bIns="121900" anchor="t" anchorCtr="0">
            <a:noAutofit/>
          </a:bodyPr>
          <a:lstStyle/>
          <a:p>
            <a:pPr algn="ctr"/>
            <a:r>
              <a:rPr lang="en-GB" sz="1400" dirty="0">
                <a:solidFill>
                  <a:srgbClr val="4D4D4D"/>
                </a:solidFill>
                <a:latin typeface="Arial" panose="020B0604020202020204" pitchFamily="34" charset="0"/>
                <a:cs typeface="Arial" panose="020B0604020202020204" pitchFamily="34" charset="0"/>
              </a:rPr>
              <a:t>Outlines the purpose and value of the survey for trusts.</a:t>
            </a:r>
          </a:p>
          <a:p>
            <a:pPr marL="285750" indent="-285750" algn="ctr">
              <a:buFont typeface="Arial" panose="020B0604020202020204" pitchFamily="34" charset="0"/>
              <a:buChar char="•"/>
            </a:pP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rgbClr val="4D4D4D"/>
                </a:solidFill>
                <a:latin typeface="Arial" panose="020B0604020202020204" pitchFamily="34" charset="0"/>
                <a:cs typeface="Arial" panose="020B0604020202020204" pitchFamily="34" charset="0"/>
              </a:rPr>
              <a:t>Applies </a:t>
            </a:r>
            <a:r>
              <a:rPr lang="en-GB" sz="1400" i="1" dirty="0">
                <a:solidFill>
                  <a:srgbClr val="4D4D4D"/>
                </a:solidFill>
                <a:latin typeface="Arial" panose="020B0604020202020204" pitchFamily="34" charset="0"/>
                <a:cs typeface="Arial" panose="020B0604020202020204" pitchFamily="34" charset="0"/>
              </a:rPr>
              <a:t>“You said, We Did” </a:t>
            </a:r>
            <a:r>
              <a:rPr lang="en-GB" sz="1400" dirty="0">
                <a:solidFill>
                  <a:srgbClr val="4D4D4D"/>
                </a:solidFill>
                <a:latin typeface="Arial" panose="020B0604020202020204" pitchFamily="34" charset="0"/>
                <a:cs typeface="Arial" panose="020B0604020202020204" pitchFamily="34" charset="0"/>
              </a:rPr>
              <a:t>principles to demonstrate how patient feedback has been implemented.</a:t>
            </a: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rgbClr val="4D4D4D"/>
                </a:solidFill>
                <a:latin typeface="Arial" panose="020B0604020202020204" pitchFamily="34" charset="0"/>
                <a:cs typeface="Arial" panose="020B0604020202020204" pitchFamily="34" charset="0"/>
              </a:rPr>
              <a:t>Can be tailored to demonstrate how research findings have been used to identify areas of improvements and action change. </a:t>
            </a:r>
          </a:p>
        </p:txBody>
      </p:sp>
      <p:sp>
        <p:nvSpPr>
          <p:cNvPr id="7" name="Google Shape;421;p21">
            <a:extLst>
              <a:ext uri="{FF2B5EF4-FFF2-40B4-BE49-F238E27FC236}">
                <a16:creationId xmlns:a16="http://schemas.microsoft.com/office/drawing/2014/main" id="{566078CD-17C8-BF9B-0FA5-F6A989127FE5}"/>
              </a:ext>
            </a:extLst>
          </p:cNvPr>
          <p:cNvSpPr/>
          <p:nvPr/>
        </p:nvSpPr>
        <p:spPr>
          <a:xfrm rot="10800000" flipH="1">
            <a:off x="3243629" y="1978872"/>
            <a:ext cx="2443788" cy="3839306"/>
          </a:xfrm>
          <a:prstGeom prst="round2SameRect">
            <a:avLst>
              <a:gd name="adj1" fmla="val 6301"/>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10" name="Google Shape;424;p21">
            <a:extLst>
              <a:ext uri="{FF2B5EF4-FFF2-40B4-BE49-F238E27FC236}">
                <a16:creationId xmlns:a16="http://schemas.microsoft.com/office/drawing/2014/main" id="{A7BE6C96-7335-8D9C-A700-BB446694A2EE}"/>
              </a:ext>
            </a:extLst>
          </p:cNvPr>
          <p:cNvSpPr/>
          <p:nvPr/>
        </p:nvSpPr>
        <p:spPr>
          <a:xfrm>
            <a:off x="3257171" y="1137908"/>
            <a:ext cx="2443788" cy="868681"/>
          </a:xfrm>
          <a:prstGeom prst="round2SameRect">
            <a:avLst>
              <a:gd name="adj1" fmla="val 16667"/>
              <a:gd name="adj2" fmla="val 0"/>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US" sz="2400" dirty="0">
                <a:solidFill>
                  <a:schemeClr val="bg1"/>
                </a:solidFill>
                <a:latin typeface="Arial" panose="020B0604020202020204" pitchFamily="34" charset="0"/>
                <a:cs typeface="Arial" panose="020B0604020202020204" pitchFamily="34" charset="0"/>
              </a:rPr>
              <a:t>Social Media Cards</a:t>
            </a:r>
            <a:endParaRPr sz="2400" dirty="0">
              <a:solidFill>
                <a:schemeClr val="bg1"/>
              </a:solidFill>
              <a:latin typeface="Arial" panose="020B0604020202020204" pitchFamily="34" charset="0"/>
              <a:cs typeface="Arial" panose="020B0604020202020204" pitchFamily="34" charset="0"/>
            </a:endParaRPr>
          </a:p>
        </p:txBody>
      </p:sp>
      <p:sp>
        <p:nvSpPr>
          <p:cNvPr id="11" name="Google Shape;418;p21">
            <a:extLst>
              <a:ext uri="{FF2B5EF4-FFF2-40B4-BE49-F238E27FC236}">
                <a16:creationId xmlns:a16="http://schemas.microsoft.com/office/drawing/2014/main" id="{75AF5935-574D-4545-E117-603811F81664}"/>
              </a:ext>
            </a:extLst>
          </p:cNvPr>
          <p:cNvSpPr txBox="1"/>
          <p:nvPr/>
        </p:nvSpPr>
        <p:spPr>
          <a:xfrm>
            <a:off x="3243624" y="1993251"/>
            <a:ext cx="2443793" cy="3811590"/>
          </a:xfrm>
          <a:prstGeom prst="rect">
            <a:avLst/>
          </a:prstGeom>
          <a:noFill/>
          <a:ln>
            <a:noFill/>
          </a:ln>
        </p:spPr>
        <p:txBody>
          <a:bodyPr spcFirstLastPara="1" wrap="square" lIns="121900" tIns="121900" rIns="121900" bIns="121900" anchor="t" anchorCtr="0">
            <a:noAutofit/>
          </a:bodyPr>
          <a:lstStyle/>
          <a:p>
            <a:pPr algn="ctr"/>
            <a:r>
              <a:rPr lang="en-GB" sz="1400" dirty="0">
                <a:solidFill>
                  <a:srgbClr val="4D4D4D"/>
                </a:solidFill>
                <a:latin typeface="Arial" panose="020B0604020202020204" pitchFamily="34" charset="0"/>
                <a:cs typeface="Arial" panose="020B0604020202020204" pitchFamily="34" charset="0"/>
              </a:rPr>
              <a:t>Provides information about the purpose, value and dates of the survey</a:t>
            </a: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rgbClr val="4D4D4D"/>
                </a:solidFill>
                <a:latin typeface="Arial" panose="020B0604020202020204" pitchFamily="34" charset="0"/>
                <a:cs typeface="Arial" panose="020B0604020202020204" pitchFamily="34" charset="0"/>
              </a:rPr>
              <a:t>Includes: 1x call to action, 1x reminder pre-fieldwork and 2x reminders during fieldwork.</a:t>
            </a: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rgbClr val="4D4D4D"/>
                </a:solidFill>
                <a:latin typeface="Arial" panose="020B0604020202020204" pitchFamily="34" charset="0"/>
                <a:cs typeface="Arial" panose="020B0604020202020204" pitchFamily="34" charset="0"/>
              </a:rPr>
              <a:t>Can be shared by trusts and national organisations on social media platforms like Facebook and LinkedIn, or printed to use as leaflets. </a:t>
            </a:r>
          </a:p>
        </p:txBody>
      </p:sp>
      <p:sp>
        <p:nvSpPr>
          <p:cNvPr id="14" name="Google Shape;406;p21">
            <a:extLst>
              <a:ext uri="{FF2B5EF4-FFF2-40B4-BE49-F238E27FC236}">
                <a16:creationId xmlns:a16="http://schemas.microsoft.com/office/drawing/2014/main" id="{65779A2B-2E0B-339D-BF4A-C4616A2E6990}"/>
              </a:ext>
            </a:extLst>
          </p:cNvPr>
          <p:cNvSpPr/>
          <p:nvPr/>
        </p:nvSpPr>
        <p:spPr>
          <a:xfrm rot="10800000" flipH="1">
            <a:off x="5996803" y="1993251"/>
            <a:ext cx="2443793" cy="3824928"/>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dirty="0">
              <a:latin typeface="Arial" panose="020B0604020202020204" pitchFamily="34" charset="0"/>
              <a:cs typeface="Arial" panose="020B0604020202020204" pitchFamily="34" charset="0"/>
            </a:endParaRPr>
          </a:p>
        </p:txBody>
      </p:sp>
      <p:sp>
        <p:nvSpPr>
          <p:cNvPr id="15" name="Google Shape;409;p21">
            <a:extLst>
              <a:ext uri="{FF2B5EF4-FFF2-40B4-BE49-F238E27FC236}">
                <a16:creationId xmlns:a16="http://schemas.microsoft.com/office/drawing/2014/main" id="{CD5A3747-A7E8-39C4-2821-E9CAA094A5B1}"/>
              </a:ext>
            </a:extLst>
          </p:cNvPr>
          <p:cNvSpPr/>
          <p:nvPr/>
        </p:nvSpPr>
        <p:spPr>
          <a:xfrm>
            <a:off x="5996804" y="1116867"/>
            <a:ext cx="2443793" cy="897433"/>
          </a:xfrm>
          <a:prstGeom prst="round2SameRect">
            <a:avLst>
              <a:gd name="adj1" fmla="val 16667"/>
              <a:gd name="adj2" fmla="val 0"/>
            </a:avLst>
          </a:prstGeom>
          <a:solidFill>
            <a:srgbClr val="0F9ED5"/>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bg1"/>
                </a:solidFill>
                <a:latin typeface="Arial" panose="020B0604020202020204" pitchFamily="34" charset="0"/>
                <a:ea typeface="Fira Sans Extra Condensed Medium"/>
                <a:cs typeface="Arial" panose="020B0604020202020204" pitchFamily="34" charset="0"/>
                <a:sym typeface="Fira Sans Extra Condensed Medium"/>
              </a:rPr>
              <a:t>Infographic</a:t>
            </a:r>
            <a:endParaRPr sz="2400" dirty="0">
              <a:solidFill>
                <a:schemeClr val="bg1"/>
              </a:solidFill>
              <a:latin typeface="Arial" panose="020B0604020202020204" pitchFamily="34" charset="0"/>
              <a:cs typeface="Arial" panose="020B0604020202020204" pitchFamily="34" charset="0"/>
            </a:endParaRPr>
          </a:p>
        </p:txBody>
      </p:sp>
      <p:sp>
        <p:nvSpPr>
          <p:cNvPr id="20" name="Google Shape;418;p21">
            <a:extLst>
              <a:ext uri="{FF2B5EF4-FFF2-40B4-BE49-F238E27FC236}">
                <a16:creationId xmlns:a16="http://schemas.microsoft.com/office/drawing/2014/main" id="{75EE8083-FB19-B06C-1C65-2ECC8F24E47F}"/>
              </a:ext>
            </a:extLst>
          </p:cNvPr>
          <p:cNvSpPr txBox="1"/>
          <p:nvPr/>
        </p:nvSpPr>
        <p:spPr>
          <a:xfrm>
            <a:off x="5996804" y="2021297"/>
            <a:ext cx="2443792" cy="3131337"/>
          </a:xfrm>
          <a:prstGeom prst="rect">
            <a:avLst/>
          </a:prstGeom>
          <a:noFill/>
          <a:ln>
            <a:noFill/>
          </a:ln>
        </p:spPr>
        <p:txBody>
          <a:bodyPr spcFirstLastPara="1" wrap="square" lIns="121900" tIns="121900" rIns="121900" bIns="121900" anchor="t" anchorCtr="0">
            <a:noAutofit/>
          </a:bodyPr>
          <a:lstStyle/>
          <a:p>
            <a:pPr algn="ctr"/>
            <a:r>
              <a:rPr lang="en-GB" sz="1400" dirty="0">
                <a:solidFill>
                  <a:srgbClr val="4D4D4D"/>
                </a:solidFill>
                <a:latin typeface="Arial" panose="020B0604020202020204" pitchFamily="34" charset="0"/>
                <a:cs typeface="Arial" panose="020B0604020202020204" pitchFamily="34" charset="0"/>
              </a:rPr>
              <a:t>Provides survey results, for trusts to share with patients on social media platforms, trust websites, newsletters, emails, and/or to be displayed as a poster on site.</a:t>
            </a: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rgbClr val="4D4D4D"/>
                </a:solidFill>
                <a:latin typeface="Arial" panose="020B0604020202020204" pitchFamily="34" charset="0"/>
                <a:cs typeface="Arial" panose="020B0604020202020204" pitchFamily="34" charset="0"/>
              </a:rPr>
              <a:t>The infographic maximises reach and increases engagement and participation in the survey.</a:t>
            </a:r>
          </a:p>
          <a:p>
            <a:pPr algn="ctr"/>
            <a:endParaRPr lang="en-GB" sz="1400" dirty="0">
              <a:solidFill>
                <a:srgbClr val="4D4D4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E9131D-5AD4-20F2-6EFD-32E27238A616}"/>
              </a:ext>
            </a:extLst>
          </p:cNvPr>
          <p:cNvSpPr txBox="1"/>
          <p:nvPr/>
        </p:nvSpPr>
        <p:spPr>
          <a:xfrm>
            <a:off x="8840061" y="1392546"/>
            <a:ext cx="2842423" cy="1472454"/>
          </a:xfrm>
          <a:prstGeom prst="rect">
            <a:avLst/>
          </a:prstGeom>
          <a:solidFill>
            <a:schemeClr val="bg1"/>
          </a:solidFill>
          <a:ln w="38100">
            <a:solidFill>
              <a:srgbClr val="007B4E"/>
            </a:solidFill>
          </a:ln>
        </p:spPr>
        <p:txBody>
          <a:bodyPr wrap="square">
            <a:spAutoFit/>
          </a:bodyPr>
          <a:lstStyle/>
          <a:p>
            <a:pPr indent="-343375">
              <a:lnSpc>
                <a:spcPct val="113999"/>
              </a:lnSpc>
            </a:pPr>
            <a:r>
              <a:rPr lang="en-GB" sz="1600" b="1" dirty="0">
                <a:cs typeface="Arial"/>
              </a:rPr>
              <a:t>Poll questions for trusts:</a:t>
            </a:r>
          </a:p>
          <a:p>
            <a:pPr indent="-343375">
              <a:lnSpc>
                <a:spcPct val="113999"/>
              </a:lnSpc>
            </a:pPr>
            <a:endParaRPr lang="en-GB" sz="1600" b="1" dirty="0">
              <a:cs typeface="Arial"/>
            </a:endParaRPr>
          </a:p>
          <a:p>
            <a:pPr indent="-343375">
              <a:lnSpc>
                <a:spcPct val="113999"/>
              </a:lnSpc>
              <a:buFont typeface="Courier New" panose="02070309020205020404" pitchFamily="49" charset="0"/>
              <a:buChar char="o"/>
            </a:pPr>
            <a:r>
              <a:rPr lang="en-GB" sz="1600" dirty="0">
                <a:cs typeface="Arial"/>
              </a:rPr>
              <a:t>Which, if any, of the following materials did you use for CYP24?</a:t>
            </a:r>
          </a:p>
        </p:txBody>
      </p:sp>
    </p:spTree>
    <p:extLst>
      <p:ext uri="{BB962C8B-B14F-4D97-AF65-F5344CB8AC3E}">
        <p14:creationId xmlns:p14="http://schemas.microsoft.com/office/powerpoint/2010/main" val="330275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DA95B-74F0-2E4B-B157-481F3353245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F3D982-C474-E883-F3D7-8D68D1512FBF}"/>
              </a:ext>
            </a:extLst>
          </p:cNvPr>
          <p:cNvSpPr/>
          <p:nvPr/>
        </p:nvSpPr>
        <p:spPr>
          <a:xfrm>
            <a:off x="10630894" y="5963478"/>
            <a:ext cx="1463040" cy="787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E5DEDF9-8F9F-1DE4-0B43-A59B7ED624EE}"/>
              </a:ext>
            </a:extLst>
          </p:cNvPr>
          <p:cNvSpPr>
            <a:spLocks noGrp="1"/>
          </p:cNvSpPr>
          <p:nvPr>
            <p:ph type="title"/>
          </p:nvPr>
        </p:nvSpPr>
        <p:spPr/>
        <p:txBody>
          <a:bodyPr/>
          <a:lstStyle/>
          <a:p>
            <a:r>
              <a:rPr lang="en-GB" dirty="0">
                <a:solidFill>
                  <a:schemeClr val="tx2"/>
                </a:solidFill>
              </a:rPr>
              <a:t>Welcome and purpose </a:t>
            </a:r>
          </a:p>
        </p:txBody>
      </p:sp>
      <p:sp>
        <p:nvSpPr>
          <p:cNvPr id="3" name="Content Placeholder 2">
            <a:extLst>
              <a:ext uri="{FF2B5EF4-FFF2-40B4-BE49-F238E27FC236}">
                <a16:creationId xmlns:a16="http://schemas.microsoft.com/office/drawing/2014/main" id="{181B4F5F-2DE1-E65E-1527-668610269556}"/>
              </a:ext>
            </a:extLst>
          </p:cNvPr>
          <p:cNvSpPr txBox="1">
            <a:spLocks/>
          </p:cNvSpPr>
          <p:nvPr/>
        </p:nvSpPr>
        <p:spPr>
          <a:xfrm>
            <a:off x="516834" y="1271245"/>
            <a:ext cx="11420062" cy="5097774"/>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endParaRPr lang="en-GB" sz="1600" b="1" dirty="0">
              <a:solidFill>
                <a:schemeClr val="tx2"/>
              </a:solidFill>
              <a:cs typeface="Arial"/>
            </a:endParaRPr>
          </a:p>
          <a:p>
            <a:pPr marL="683895" lvl="2">
              <a:lnSpc>
                <a:spcPct val="113999"/>
              </a:lnSpc>
              <a:buClr>
                <a:schemeClr val="tx2"/>
              </a:buClr>
            </a:pPr>
            <a:r>
              <a:rPr lang="en-GB" sz="1600" dirty="0">
                <a:cs typeface="Arial"/>
              </a:rPr>
              <a:t>Some of you joined us for the webinar we had on 22</a:t>
            </a:r>
            <a:r>
              <a:rPr lang="en-GB" sz="1600" baseline="30000" dirty="0">
                <a:cs typeface="Arial"/>
              </a:rPr>
              <a:t>nd</a:t>
            </a:r>
            <a:r>
              <a:rPr lang="en-GB" sz="1600" dirty="0">
                <a:cs typeface="Arial"/>
              </a:rPr>
              <a:t> January where we discussed topics related to the questionnaire and patient eligibility. </a:t>
            </a:r>
          </a:p>
          <a:p>
            <a:pPr marL="683895" lvl="2">
              <a:lnSpc>
                <a:spcPct val="113999"/>
              </a:lnSpc>
              <a:buClr>
                <a:schemeClr val="tx2"/>
              </a:buClr>
            </a:pPr>
            <a:r>
              <a:rPr lang="en-GB" sz="1600" dirty="0">
                <a:cs typeface="Arial"/>
              </a:rPr>
              <a:t>The purpose of this webinar today is to help us make improvements to some of the specific aspects of the survey’s implementation. </a:t>
            </a:r>
          </a:p>
          <a:p>
            <a:pPr marL="683895" lvl="2">
              <a:lnSpc>
                <a:spcPct val="113999"/>
              </a:lnSpc>
              <a:buClr>
                <a:schemeClr val="tx2"/>
              </a:buClr>
            </a:pPr>
            <a:r>
              <a:rPr lang="en-GB" sz="1600" dirty="0">
                <a:cs typeface="Arial"/>
              </a:rPr>
              <a:t>We’d like it to be as interactive as possible, and you can do this by:</a:t>
            </a:r>
          </a:p>
          <a:p>
            <a:pPr marL="1025895" lvl="3">
              <a:lnSpc>
                <a:spcPct val="113999"/>
              </a:lnSpc>
              <a:buClr>
                <a:schemeClr val="tx2"/>
              </a:buClr>
            </a:pPr>
            <a:r>
              <a:rPr lang="en-GB" sz="1600" dirty="0">
                <a:cs typeface="Arial"/>
              </a:rPr>
              <a:t>Sharing your thoughts through the chat function or by raising your hand during the webinar;</a:t>
            </a:r>
          </a:p>
          <a:p>
            <a:pPr marL="1025895" lvl="3">
              <a:lnSpc>
                <a:spcPct val="113999"/>
              </a:lnSpc>
              <a:buClr>
                <a:schemeClr val="tx2"/>
              </a:buClr>
            </a:pPr>
            <a:r>
              <a:rPr lang="en-GB" sz="1600" dirty="0">
                <a:cs typeface="Arial"/>
              </a:rPr>
              <a:t>Considering the specific questions posed on some of the topics.</a:t>
            </a:r>
          </a:p>
          <a:p>
            <a:pPr marL="683895" lvl="2">
              <a:lnSpc>
                <a:spcPct val="113999"/>
              </a:lnSpc>
              <a:buClr>
                <a:schemeClr val="tx2"/>
              </a:buClr>
            </a:pPr>
            <a:r>
              <a:rPr lang="en-GB" sz="1600" dirty="0">
                <a:cs typeface="Arial"/>
              </a:rPr>
              <a:t>There are no right answers.</a:t>
            </a:r>
          </a:p>
          <a:p>
            <a:pPr marL="683895" lvl="2">
              <a:lnSpc>
                <a:spcPct val="113999"/>
              </a:lnSpc>
              <a:buClr>
                <a:schemeClr val="tx2"/>
              </a:buClr>
            </a:pPr>
            <a:r>
              <a:rPr lang="en-GB" sz="1600" dirty="0">
                <a:cs typeface="Arial"/>
              </a:rPr>
              <a:t>We want to hear from as many of you as we can to make sure that we’re making the most considered decisions possible.</a:t>
            </a:r>
          </a:p>
          <a:p>
            <a:pPr marL="683895" lvl="2">
              <a:lnSpc>
                <a:spcPct val="113999"/>
              </a:lnSpc>
              <a:buClr>
                <a:schemeClr val="tx2"/>
              </a:buClr>
            </a:pPr>
            <a:endParaRPr lang="en-GB" sz="1600" dirty="0">
              <a:cs typeface="Arial"/>
            </a:endParaRPr>
          </a:p>
          <a:p>
            <a:pPr marL="1025895" lvl="3">
              <a:lnSpc>
                <a:spcPct val="113999"/>
              </a:lnSpc>
              <a:buClr>
                <a:schemeClr val="tx2"/>
              </a:buClr>
            </a:pPr>
            <a:endParaRPr lang="en-GB" sz="1600" dirty="0">
              <a:cs typeface="Arial"/>
            </a:endParaRPr>
          </a:p>
          <a:p>
            <a:pPr marL="683895" lvl="2">
              <a:lnSpc>
                <a:spcPct val="113999"/>
              </a:lnSpc>
              <a:buClr>
                <a:schemeClr val="tx2"/>
              </a:buClr>
            </a:pPr>
            <a:endParaRPr lang="en-GB" sz="1400" dirty="0">
              <a:cs typeface="Arial"/>
            </a:endParaRPr>
          </a:p>
        </p:txBody>
      </p:sp>
    </p:spTree>
    <p:extLst>
      <p:ext uri="{BB962C8B-B14F-4D97-AF65-F5344CB8AC3E}">
        <p14:creationId xmlns:p14="http://schemas.microsoft.com/office/powerpoint/2010/main" val="29323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D79F8-53AE-4720-53ED-AE2D71E0DF7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61B0FD4-CC10-B835-F8DD-C91F47D6B910}"/>
              </a:ext>
            </a:extLst>
          </p:cNvPr>
          <p:cNvSpPr>
            <a:spLocks noGrp="1"/>
          </p:cNvSpPr>
          <p:nvPr>
            <p:ph type="title"/>
          </p:nvPr>
        </p:nvSpPr>
        <p:spPr>
          <a:xfrm>
            <a:off x="517526" y="489480"/>
            <a:ext cx="11164958" cy="461665"/>
          </a:xfrm>
          <a:noFill/>
        </p:spPr>
        <p:txBody>
          <a:bodyPr/>
          <a:lstStyle/>
          <a:p>
            <a:r>
              <a:rPr lang="en-US" dirty="0">
                <a:cs typeface="Arial"/>
              </a:rPr>
              <a:t>Other survey materials: publicity (continued) </a:t>
            </a:r>
            <a:endParaRPr lang="en-GB" dirty="0"/>
          </a:p>
        </p:txBody>
      </p:sp>
      <p:sp>
        <p:nvSpPr>
          <p:cNvPr id="9" name="Content Placeholder 2">
            <a:extLst>
              <a:ext uri="{FF2B5EF4-FFF2-40B4-BE49-F238E27FC236}">
                <a16:creationId xmlns:a16="http://schemas.microsoft.com/office/drawing/2014/main" id="{EEFE5BD3-D3F9-43A3-2AAE-F00072BAF4B7}"/>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3005">
              <a:lnSpc>
                <a:spcPct val="113999"/>
              </a:lnSpc>
            </a:pPr>
            <a:r>
              <a:rPr lang="en-GB" sz="1600" b="1" dirty="0">
                <a:cs typeface="Arial"/>
              </a:rPr>
              <a:t>Questions for trusts:</a:t>
            </a:r>
          </a:p>
          <a:p>
            <a:pPr marL="683895" lvl="2">
              <a:lnSpc>
                <a:spcPct val="113999"/>
              </a:lnSpc>
            </a:pPr>
            <a:r>
              <a:rPr lang="en-GB" sz="1600" dirty="0">
                <a:cs typeface="Arial"/>
              </a:rPr>
              <a:t>Are there any other formats that would be helpful?</a:t>
            </a:r>
          </a:p>
          <a:p>
            <a:pPr marL="683895" lvl="2">
              <a:lnSpc>
                <a:spcPct val="113999"/>
              </a:lnSpc>
            </a:pPr>
            <a:r>
              <a:rPr lang="en-GB" sz="1600" dirty="0">
                <a:cs typeface="Arial"/>
              </a:rPr>
              <a:t>How can the materials be improved?</a:t>
            </a:r>
          </a:p>
          <a:p>
            <a:pPr marL="1025895" lvl="3">
              <a:lnSpc>
                <a:spcPct val="113999"/>
              </a:lnSpc>
            </a:pPr>
            <a:r>
              <a:rPr lang="en-GB" sz="1600" dirty="0">
                <a:cs typeface="Arial"/>
              </a:rPr>
              <a:t>If you didn’t use them, what prevented you? </a:t>
            </a:r>
          </a:p>
          <a:p>
            <a:pPr marL="340995" lvl="2" indent="0">
              <a:lnSpc>
                <a:spcPct val="113999"/>
              </a:lnSpc>
              <a:buNone/>
            </a:pPr>
            <a:endParaRPr lang="en-GB" dirty="0"/>
          </a:p>
          <a:p>
            <a:pPr marL="340995" lvl="2" indent="0">
              <a:lnSpc>
                <a:spcPct val="113999"/>
              </a:lnSpc>
              <a:buClr>
                <a:schemeClr val="tx2"/>
              </a:buClr>
              <a:buNone/>
            </a:pPr>
            <a:endParaRPr lang="en-GB" sz="1400" dirty="0">
              <a:cs typeface="Arial"/>
            </a:endParaRP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342024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04C0-A390-42E7-5497-D50D83C11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3B7DE-C1DD-F4CA-092D-E3D522B7FBD0}"/>
              </a:ext>
            </a:extLst>
          </p:cNvPr>
          <p:cNvSpPr>
            <a:spLocks noGrp="1"/>
          </p:cNvSpPr>
          <p:nvPr>
            <p:ph type="title"/>
          </p:nvPr>
        </p:nvSpPr>
        <p:spPr>
          <a:xfrm>
            <a:off x="517526" y="489480"/>
            <a:ext cx="4806949" cy="461665"/>
          </a:xfrm>
        </p:spPr>
        <p:txBody>
          <a:bodyPr/>
          <a:lstStyle/>
          <a:p>
            <a:r>
              <a:rPr lang="en-GB" dirty="0"/>
              <a:t>Key dates</a:t>
            </a:r>
          </a:p>
        </p:txBody>
      </p:sp>
    </p:spTree>
    <p:extLst>
      <p:ext uri="{BB962C8B-B14F-4D97-AF65-F5344CB8AC3E}">
        <p14:creationId xmlns:p14="http://schemas.microsoft.com/office/powerpoint/2010/main" val="213382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F481C-E447-E273-1BB4-FD42B0268DCF}"/>
              </a:ext>
            </a:extLst>
          </p:cNvPr>
          <p:cNvSpPr>
            <a:spLocks noGrp="1"/>
          </p:cNvSpPr>
          <p:nvPr>
            <p:ph type="title"/>
          </p:nvPr>
        </p:nvSpPr>
        <p:spPr/>
        <p:txBody>
          <a:bodyPr/>
          <a:lstStyle/>
          <a:p>
            <a:r>
              <a:rPr lang="en-GB" dirty="0"/>
              <a:t>Key dates - Materials</a:t>
            </a:r>
          </a:p>
        </p:txBody>
      </p:sp>
      <p:sp>
        <p:nvSpPr>
          <p:cNvPr id="5" name="Content Placeholder 2">
            <a:extLst>
              <a:ext uri="{FF2B5EF4-FFF2-40B4-BE49-F238E27FC236}">
                <a16:creationId xmlns:a16="http://schemas.microsoft.com/office/drawing/2014/main" id="{DCDEF984-639A-1058-C45C-00A4E963EB5D}"/>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dirty="0">
                <a:cs typeface="Arial"/>
              </a:rPr>
              <a:t>Detailed timelines will also be made available in the Survey handbook</a:t>
            </a:r>
          </a:p>
        </p:txBody>
      </p:sp>
      <p:graphicFrame>
        <p:nvGraphicFramePr>
          <p:cNvPr id="6" name="Table 5">
            <a:extLst>
              <a:ext uri="{FF2B5EF4-FFF2-40B4-BE49-F238E27FC236}">
                <a16:creationId xmlns:a16="http://schemas.microsoft.com/office/drawing/2014/main" id="{2EBEEE0C-057A-E18A-F2AD-B2B9A4C5DDB2}"/>
              </a:ext>
            </a:extLst>
          </p:cNvPr>
          <p:cNvGraphicFramePr>
            <a:graphicFrameLocks noGrp="1"/>
          </p:cNvGraphicFramePr>
          <p:nvPr>
            <p:extLst>
              <p:ext uri="{D42A27DB-BD31-4B8C-83A1-F6EECF244321}">
                <p14:modId xmlns:p14="http://schemas.microsoft.com/office/powerpoint/2010/main" val="2162741803"/>
              </p:ext>
            </p:extLst>
          </p:nvPr>
        </p:nvGraphicFramePr>
        <p:xfrm>
          <a:off x="527122" y="1893004"/>
          <a:ext cx="11155362" cy="3108960"/>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38279">
                <a:tc>
                  <a:txBody>
                    <a:bodyPr/>
                    <a:lstStyle/>
                    <a:p>
                      <a:r>
                        <a:rPr lang="en-GB" sz="1800" dirty="0"/>
                        <a:t>Activity</a:t>
                      </a:r>
                    </a:p>
                  </a:txBody>
                  <a:tcPr/>
                </a:tc>
                <a:tc>
                  <a:txBody>
                    <a:bodyPr/>
                    <a:lstStyle/>
                    <a:p>
                      <a:r>
                        <a:rPr lang="en-GB" sz="1800" dirty="0"/>
                        <a:t>Date</a:t>
                      </a:r>
                    </a:p>
                  </a:txBody>
                  <a:tcPr/>
                </a:tc>
                <a:extLst>
                  <a:ext uri="{0D108BD9-81ED-4DB2-BD59-A6C34878D82A}">
                    <a16:rowId xmlns:a16="http://schemas.microsoft.com/office/drawing/2014/main" val="3367710767"/>
                  </a:ext>
                </a:extLst>
              </a:tr>
              <a:tr h="338279">
                <a:tc>
                  <a:txBody>
                    <a:bodyPr/>
                    <a:lstStyle/>
                    <a:p>
                      <a:r>
                        <a:rPr lang="en-GB" sz="1800" b="0" dirty="0"/>
                        <a:t>Dissent posters (translations)</a:t>
                      </a:r>
                    </a:p>
                  </a:txBody>
                  <a:tcPr anchor="ctr"/>
                </a:tc>
                <a:tc>
                  <a:txBody>
                    <a:bodyPr/>
                    <a:lstStyle/>
                    <a:p>
                      <a:r>
                        <a:rPr lang="en-GB" sz="1800" b="0" dirty="0"/>
                        <a:t>19 January 2026</a:t>
                      </a:r>
                    </a:p>
                  </a:txBody>
                  <a:tcPr anchor="ctr"/>
                </a:tc>
                <a:extLst>
                  <a:ext uri="{0D108BD9-81ED-4DB2-BD59-A6C34878D82A}">
                    <a16:rowId xmlns:a16="http://schemas.microsoft.com/office/drawing/2014/main" val="993719590"/>
                  </a:ext>
                </a:extLst>
              </a:tr>
              <a:tr h="338279">
                <a:tc>
                  <a:txBody>
                    <a:bodyPr/>
                    <a:lstStyle/>
                    <a:p>
                      <a:r>
                        <a:rPr lang="en-GB" sz="1800" b="0" dirty="0"/>
                        <a:t>Contractor briefing 2</a:t>
                      </a:r>
                    </a:p>
                  </a:txBody>
                  <a:tcPr anchor="ctr"/>
                </a:tc>
                <a:tc>
                  <a:txBody>
                    <a:bodyPr/>
                    <a:lstStyle/>
                    <a:p>
                      <a:r>
                        <a:rPr lang="en-GB" sz="1800" b="0" dirty="0"/>
                        <a:t>14 May 2026</a:t>
                      </a:r>
                    </a:p>
                  </a:txBody>
                  <a:tcPr anchor="ctr"/>
                </a:tc>
                <a:extLst>
                  <a:ext uri="{0D108BD9-81ED-4DB2-BD59-A6C34878D82A}">
                    <a16:rowId xmlns:a16="http://schemas.microsoft.com/office/drawing/2014/main" val="921982346"/>
                  </a:ext>
                </a:extLst>
              </a:tr>
              <a:tr h="338279">
                <a:tc>
                  <a:txBody>
                    <a:bodyPr/>
                    <a:lstStyle/>
                    <a:p>
                      <a:r>
                        <a:rPr lang="en-GB" sz="1800" b="0" dirty="0"/>
                        <a:t>Trust webinar: survey method, sampling, requirements</a:t>
                      </a:r>
                    </a:p>
                  </a:txBody>
                  <a:tcPr anchor="ctr"/>
                </a:tc>
                <a:tc>
                  <a:txBody>
                    <a:bodyPr/>
                    <a:lstStyle/>
                    <a:p>
                      <a:r>
                        <a:rPr lang="en-GB" sz="1800" b="0" dirty="0"/>
                        <a:t>19 May 2026</a:t>
                      </a:r>
                    </a:p>
                  </a:txBody>
                  <a:tcPr anchor="ctr"/>
                </a:tc>
                <a:extLst>
                  <a:ext uri="{0D108BD9-81ED-4DB2-BD59-A6C34878D82A}">
                    <a16:rowId xmlns:a16="http://schemas.microsoft.com/office/drawing/2014/main" val="2920082579"/>
                  </a:ext>
                </a:extLst>
              </a:tr>
              <a:tr h="338279">
                <a:tc>
                  <a:txBody>
                    <a:bodyPr/>
                    <a:lstStyle/>
                    <a:p>
                      <a:r>
                        <a:rPr lang="en-GB" sz="1800" b="0" dirty="0"/>
                        <a:t>Section 251 (approval)</a:t>
                      </a:r>
                    </a:p>
                  </a:txBody>
                  <a:tcPr anchor="ctr"/>
                </a:tc>
                <a:tc>
                  <a:txBody>
                    <a:bodyPr/>
                    <a:lstStyle/>
                    <a:p>
                      <a:r>
                        <a:rPr lang="en-GB" sz="1800" b="0" dirty="0"/>
                        <a:t>May 2026</a:t>
                      </a:r>
                    </a:p>
                  </a:txBody>
                  <a:tcPr anchor="ctr"/>
                </a:tc>
                <a:extLst>
                  <a:ext uri="{0D108BD9-81ED-4DB2-BD59-A6C34878D82A}">
                    <a16:rowId xmlns:a16="http://schemas.microsoft.com/office/drawing/2014/main" val="4012439267"/>
                  </a:ext>
                </a:extLst>
              </a:tr>
              <a:tr h="338279">
                <a:tc>
                  <a:txBody>
                    <a:bodyPr/>
                    <a:lstStyle/>
                    <a:p>
                      <a:r>
                        <a:rPr lang="en-GB" sz="1800" b="0" dirty="0"/>
                        <a:t>Publication of sampling materials (following section 251 approval)</a:t>
                      </a:r>
                    </a:p>
                  </a:txBody>
                  <a:tcPr anchor="ctr"/>
                </a:tc>
                <a:tc>
                  <a:txBody>
                    <a:bodyPr/>
                    <a:lstStyle/>
                    <a:p>
                      <a:r>
                        <a:rPr lang="en-GB" sz="1800" b="0" dirty="0"/>
                        <a:t>May 2026</a:t>
                      </a:r>
                    </a:p>
                  </a:txBody>
                  <a:tcPr anchor="ctr"/>
                </a:tc>
                <a:extLst>
                  <a:ext uri="{0D108BD9-81ED-4DB2-BD59-A6C34878D82A}">
                    <a16:rowId xmlns:a16="http://schemas.microsoft.com/office/drawing/2014/main" val="3350824045"/>
                  </a:ext>
                </a:extLst>
              </a:tr>
              <a:tr h="338279">
                <a:tc>
                  <a:txBody>
                    <a:bodyPr/>
                    <a:lstStyle/>
                    <a:p>
                      <a:r>
                        <a:rPr lang="en-GB" sz="1800" b="0" dirty="0"/>
                        <a:t>Publication of patient facing materials (following section 251 approval)</a:t>
                      </a:r>
                    </a:p>
                  </a:txBody>
                  <a:tcPr anchor="ctr"/>
                </a:tc>
                <a:tc>
                  <a:txBody>
                    <a:bodyPr/>
                    <a:lstStyle/>
                    <a:p>
                      <a:r>
                        <a:rPr lang="en-GB" sz="1800" b="0" dirty="0"/>
                        <a:t>May 2026</a:t>
                      </a:r>
                    </a:p>
                  </a:txBody>
                  <a:tcPr anchor="ctr"/>
                </a:tc>
                <a:extLst>
                  <a:ext uri="{0D108BD9-81ED-4DB2-BD59-A6C34878D82A}">
                    <a16:rowId xmlns:a16="http://schemas.microsoft.com/office/drawing/2014/main" val="884455580"/>
                  </a:ext>
                </a:extLst>
              </a:tr>
            </a:tbl>
          </a:graphicData>
        </a:graphic>
      </p:graphicFrame>
    </p:spTree>
    <p:extLst>
      <p:ext uri="{BB962C8B-B14F-4D97-AF65-F5344CB8AC3E}">
        <p14:creationId xmlns:p14="http://schemas.microsoft.com/office/powerpoint/2010/main" val="49148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5BE1E-0A28-B659-FF6D-A91E0AF841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07F672-387B-BA1B-4ABF-7B185C73E894}"/>
              </a:ext>
            </a:extLst>
          </p:cNvPr>
          <p:cNvSpPr>
            <a:spLocks noGrp="1"/>
          </p:cNvSpPr>
          <p:nvPr>
            <p:ph type="title"/>
          </p:nvPr>
        </p:nvSpPr>
        <p:spPr/>
        <p:txBody>
          <a:bodyPr/>
          <a:lstStyle/>
          <a:p>
            <a:r>
              <a:rPr lang="en-GB" dirty="0"/>
              <a:t>Key dates - Sampling and fieldwork</a:t>
            </a:r>
          </a:p>
        </p:txBody>
      </p:sp>
      <p:sp>
        <p:nvSpPr>
          <p:cNvPr id="5" name="Content Placeholder 2">
            <a:extLst>
              <a:ext uri="{FF2B5EF4-FFF2-40B4-BE49-F238E27FC236}">
                <a16:creationId xmlns:a16="http://schemas.microsoft.com/office/drawing/2014/main" id="{C63BD99F-B7D5-792D-C6D3-95C3B3CF56E1}"/>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dirty="0">
                <a:cs typeface="Arial"/>
              </a:rPr>
              <a:t>Detailed timelines will also be made available in the Survey handbook</a:t>
            </a:r>
          </a:p>
        </p:txBody>
      </p:sp>
      <p:graphicFrame>
        <p:nvGraphicFramePr>
          <p:cNvPr id="2" name="Table 1">
            <a:extLst>
              <a:ext uri="{FF2B5EF4-FFF2-40B4-BE49-F238E27FC236}">
                <a16:creationId xmlns:a16="http://schemas.microsoft.com/office/drawing/2014/main" id="{1C898664-4BAA-F9EB-64AB-05A4248A54DD}"/>
              </a:ext>
            </a:extLst>
          </p:cNvPr>
          <p:cNvGraphicFramePr>
            <a:graphicFrameLocks noGrp="1"/>
          </p:cNvGraphicFramePr>
          <p:nvPr>
            <p:extLst>
              <p:ext uri="{D42A27DB-BD31-4B8C-83A1-F6EECF244321}">
                <p14:modId xmlns:p14="http://schemas.microsoft.com/office/powerpoint/2010/main" val="2744522672"/>
              </p:ext>
            </p:extLst>
          </p:nvPr>
        </p:nvGraphicFramePr>
        <p:xfrm>
          <a:off x="537410" y="1893004"/>
          <a:ext cx="11155362" cy="3291840"/>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38279">
                <a:tc>
                  <a:txBody>
                    <a:bodyPr/>
                    <a:lstStyle/>
                    <a:p>
                      <a:r>
                        <a:rPr lang="en-GB" sz="1800" dirty="0"/>
                        <a:t>Activity</a:t>
                      </a:r>
                    </a:p>
                  </a:txBody>
                  <a:tcPr/>
                </a:tc>
                <a:tc>
                  <a:txBody>
                    <a:bodyPr/>
                    <a:lstStyle/>
                    <a:p>
                      <a:r>
                        <a:rPr lang="en-GB" sz="1800" dirty="0"/>
                        <a:t>Date</a:t>
                      </a:r>
                    </a:p>
                  </a:txBody>
                  <a:tcPr/>
                </a:tc>
                <a:extLst>
                  <a:ext uri="{0D108BD9-81ED-4DB2-BD59-A6C34878D82A}">
                    <a16:rowId xmlns:a16="http://schemas.microsoft.com/office/drawing/2014/main" val="3367710767"/>
                  </a:ext>
                </a:extLst>
              </a:tr>
              <a:tr h="338279">
                <a:tc>
                  <a:txBody>
                    <a:bodyPr/>
                    <a:lstStyle/>
                    <a:p>
                      <a:r>
                        <a:rPr lang="en-GB" sz="1800" b="0" dirty="0"/>
                        <a:t>Samples drawn by trusts</a:t>
                      </a:r>
                    </a:p>
                  </a:txBody>
                  <a:tcPr anchor="ctr"/>
                </a:tc>
                <a:tc>
                  <a:txBody>
                    <a:bodyPr/>
                    <a:lstStyle/>
                    <a:p>
                      <a:r>
                        <a:rPr lang="en-GB" sz="1800" b="0" dirty="0"/>
                        <a:t>June 2026</a:t>
                      </a:r>
                    </a:p>
                  </a:txBody>
                  <a:tcPr anchor="ctr"/>
                </a:tc>
                <a:extLst>
                  <a:ext uri="{0D108BD9-81ED-4DB2-BD59-A6C34878D82A}">
                    <a16:rowId xmlns:a16="http://schemas.microsoft.com/office/drawing/2014/main" val="878633313"/>
                  </a:ext>
                </a:extLst>
              </a:tr>
              <a:tr h="338279">
                <a:tc>
                  <a:txBody>
                    <a:bodyPr/>
                    <a:lstStyle/>
                    <a:p>
                      <a:r>
                        <a:rPr lang="en-GB" sz="1800" b="0" dirty="0"/>
                        <a:t>Sample checking (SCC)</a:t>
                      </a:r>
                    </a:p>
                  </a:txBody>
                  <a:tcPr anchor="ctr"/>
                </a:tc>
                <a:tc>
                  <a:txBody>
                    <a:bodyPr/>
                    <a:lstStyle/>
                    <a:p>
                      <a:r>
                        <a:rPr lang="en-GB" sz="1800" b="0"/>
                        <a:t>June </a:t>
                      </a:r>
                      <a:r>
                        <a:rPr lang="en-GB" sz="1800" b="0" dirty="0"/>
                        <a:t>2026</a:t>
                      </a:r>
                    </a:p>
                  </a:txBody>
                  <a:tcPr anchor="ctr"/>
                </a:tc>
                <a:extLst>
                  <a:ext uri="{0D108BD9-81ED-4DB2-BD59-A6C34878D82A}">
                    <a16:rowId xmlns:a16="http://schemas.microsoft.com/office/drawing/2014/main" val="3066530284"/>
                  </a:ext>
                </a:extLst>
              </a:tr>
              <a:tr h="338279">
                <a:tc>
                  <a:txBody>
                    <a:bodyPr/>
                    <a:lstStyle/>
                    <a:p>
                      <a:r>
                        <a:rPr lang="en-GB" sz="1800" b="0" dirty="0"/>
                        <a:t>Deadline to submit samples to SCC</a:t>
                      </a:r>
                    </a:p>
                  </a:txBody>
                  <a:tcPr anchor="ctr"/>
                </a:tc>
                <a:tc>
                  <a:txBody>
                    <a:bodyPr/>
                    <a:lstStyle/>
                    <a:p>
                      <a:r>
                        <a:rPr lang="en-GB" sz="1800" b="0" dirty="0"/>
                        <a:t>30 June 2026</a:t>
                      </a:r>
                    </a:p>
                  </a:txBody>
                  <a:tcPr anchor="ctr"/>
                </a:tc>
                <a:extLst>
                  <a:ext uri="{0D108BD9-81ED-4DB2-BD59-A6C34878D82A}">
                    <a16:rowId xmlns:a16="http://schemas.microsoft.com/office/drawing/2014/main" val="1995581607"/>
                  </a:ext>
                </a:extLst>
              </a:tr>
              <a:tr h="338279">
                <a:tc>
                  <a:txBody>
                    <a:bodyPr/>
                    <a:lstStyle/>
                    <a:p>
                      <a:r>
                        <a:rPr lang="en-GB" sz="1800" b="0" dirty="0"/>
                        <a:t>Fieldwork (15 weeks)</a:t>
                      </a:r>
                    </a:p>
                  </a:txBody>
                  <a:tcPr anchor="ctr"/>
                </a:tc>
                <a:tc>
                  <a:txBody>
                    <a:bodyPr/>
                    <a:lstStyle/>
                    <a:p>
                      <a:r>
                        <a:rPr lang="en-GB" sz="1800" b="0" dirty="0"/>
                        <a:t>July – October 2026</a:t>
                      </a:r>
                    </a:p>
                  </a:txBody>
                  <a:tcPr anchor="ctr"/>
                </a:tc>
                <a:extLst>
                  <a:ext uri="{0D108BD9-81ED-4DB2-BD59-A6C34878D82A}">
                    <a16:rowId xmlns:a16="http://schemas.microsoft.com/office/drawing/2014/main" val="2920082579"/>
                  </a:ext>
                </a:extLst>
              </a:tr>
              <a:tr h="338279">
                <a:tc>
                  <a:txBody>
                    <a:bodyPr/>
                    <a:lstStyle/>
                    <a:p>
                      <a:r>
                        <a:rPr lang="en-GB" sz="1800" b="0" dirty="0"/>
                        <a:t>Weekly monitoring sheet signed off and published</a:t>
                      </a:r>
                    </a:p>
                  </a:txBody>
                  <a:tcPr anchor="ctr"/>
                </a:tc>
                <a:tc>
                  <a:txBody>
                    <a:bodyPr/>
                    <a:lstStyle/>
                    <a:p>
                      <a:r>
                        <a:rPr lang="en-GB" sz="1800" b="0" dirty="0"/>
                        <a:t>June 2026</a:t>
                      </a:r>
                    </a:p>
                  </a:txBody>
                  <a:tcPr anchor="ctr"/>
                </a:tc>
                <a:extLst>
                  <a:ext uri="{0D108BD9-81ED-4DB2-BD59-A6C34878D82A}">
                    <a16:rowId xmlns:a16="http://schemas.microsoft.com/office/drawing/2014/main" val="4012439267"/>
                  </a:ext>
                </a:extLst>
              </a:tr>
              <a:tr h="338279">
                <a:tc>
                  <a:txBody>
                    <a:bodyPr/>
                    <a:lstStyle/>
                    <a:p>
                      <a:r>
                        <a:rPr lang="en-GB" sz="1800" b="0" dirty="0"/>
                        <a:t>Interim data submission</a:t>
                      </a:r>
                    </a:p>
                  </a:txBody>
                  <a:tcPr anchor="ctr"/>
                </a:tc>
                <a:tc>
                  <a:txBody>
                    <a:bodyPr/>
                    <a:lstStyle/>
                    <a:p>
                      <a:r>
                        <a:rPr lang="en-GB" sz="1800" b="0" dirty="0"/>
                        <a:t>August 2026</a:t>
                      </a:r>
                    </a:p>
                  </a:txBody>
                  <a:tcPr anchor="ctr"/>
                </a:tc>
                <a:extLst>
                  <a:ext uri="{0D108BD9-81ED-4DB2-BD59-A6C34878D82A}">
                    <a16:rowId xmlns:a16="http://schemas.microsoft.com/office/drawing/2014/main" val="3350824045"/>
                  </a:ext>
                </a:extLst>
              </a:tr>
              <a:tr h="338279">
                <a:tc>
                  <a:txBody>
                    <a:bodyPr/>
                    <a:lstStyle/>
                    <a:p>
                      <a:r>
                        <a:rPr lang="en-GB" sz="1800" b="0" dirty="0"/>
                        <a:t>Final data submission</a:t>
                      </a:r>
                    </a:p>
                  </a:txBody>
                  <a:tcPr anchor="ctr"/>
                </a:tc>
                <a:tc>
                  <a:txBody>
                    <a:bodyPr/>
                    <a:lstStyle/>
                    <a:p>
                      <a:r>
                        <a:rPr lang="en-GB" sz="1800" b="0" dirty="0"/>
                        <a:t>End of October 2026</a:t>
                      </a:r>
                    </a:p>
                  </a:txBody>
                  <a:tcPr anchor="ctr"/>
                </a:tc>
                <a:extLst>
                  <a:ext uri="{0D108BD9-81ED-4DB2-BD59-A6C34878D82A}">
                    <a16:rowId xmlns:a16="http://schemas.microsoft.com/office/drawing/2014/main" val="884455580"/>
                  </a:ext>
                </a:extLst>
              </a:tr>
              <a:tr h="338279">
                <a:tc>
                  <a:txBody>
                    <a:bodyPr/>
                    <a:lstStyle/>
                    <a:p>
                      <a:r>
                        <a:rPr lang="en-GB" sz="1800" b="0" dirty="0"/>
                        <a:t>Publication</a:t>
                      </a:r>
                    </a:p>
                  </a:txBody>
                  <a:tcPr anchor="ctr"/>
                </a:tc>
                <a:tc>
                  <a:txBody>
                    <a:bodyPr/>
                    <a:lstStyle/>
                    <a:p>
                      <a:r>
                        <a:rPr lang="en-GB" sz="1800" b="0" dirty="0"/>
                        <a:t>TBC</a:t>
                      </a:r>
                    </a:p>
                  </a:txBody>
                  <a:tcPr anchor="ctr"/>
                </a:tc>
                <a:extLst>
                  <a:ext uri="{0D108BD9-81ED-4DB2-BD59-A6C34878D82A}">
                    <a16:rowId xmlns:a16="http://schemas.microsoft.com/office/drawing/2014/main" val="1159025534"/>
                  </a:ext>
                </a:extLst>
              </a:tr>
            </a:tbl>
          </a:graphicData>
        </a:graphic>
      </p:graphicFrame>
    </p:spTree>
    <p:extLst>
      <p:ext uri="{BB962C8B-B14F-4D97-AF65-F5344CB8AC3E}">
        <p14:creationId xmlns:p14="http://schemas.microsoft.com/office/powerpoint/2010/main" val="127052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34E9-82F5-4090-2217-D6B55871FA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F5F2E5-59D6-CF58-2F5F-1BC89982DFE4}"/>
              </a:ext>
            </a:extLst>
          </p:cNvPr>
          <p:cNvSpPr/>
          <p:nvPr/>
        </p:nvSpPr>
        <p:spPr>
          <a:xfrm>
            <a:off x="10668000" y="6010275"/>
            <a:ext cx="1400175"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357803D-583E-039E-3E34-BAE40C3BD945}"/>
              </a:ext>
            </a:extLst>
          </p:cNvPr>
          <p:cNvSpPr>
            <a:spLocks noGrp="1"/>
          </p:cNvSpPr>
          <p:nvPr>
            <p:ph type="title"/>
          </p:nvPr>
        </p:nvSpPr>
        <p:spPr>
          <a:xfrm>
            <a:off x="518319" y="2967335"/>
            <a:ext cx="11155361" cy="461665"/>
          </a:xfrm>
          <a:noFill/>
        </p:spPr>
        <p:txBody>
          <a:bodyPr/>
          <a:lstStyle/>
          <a:p>
            <a:pPr algn="ctr"/>
            <a:r>
              <a:rPr lang="en-GB" dirty="0"/>
              <a:t>Any other points for discussion?</a:t>
            </a:r>
          </a:p>
        </p:txBody>
      </p:sp>
    </p:spTree>
    <p:extLst>
      <p:ext uri="{BB962C8B-B14F-4D97-AF65-F5344CB8AC3E}">
        <p14:creationId xmlns:p14="http://schemas.microsoft.com/office/powerpoint/2010/main" val="210283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C682BB-9A78-42AF-5A32-B15235579872}"/>
              </a:ext>
            </a:extLst>
          </p:cNvPr>
          <p:cNvSpPr txBox="1">
            <a:spLocks/>
          </p:cNvSpPr>
          <p:nvPr/>
        </p:nvSpPr>
        <p:spPr>
          <a:xfrm>
            <a:off x="317500" y="1465555"/>
            <a:ext cx="5321300" cy="163959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t>If you have any further thoughts or queries, please contact us at</a:t>
            </a:r>
          </a:p>
          <a:p>
            <a:pPr marL="0" lvl="1" indent="0">
              <a:buNone/>
            </a:pPr>
            <a:endParaRPr lang="en-GB" sz="1400" b="1" dirty="0">
              <a:solidFill>
                <a:srgbClr val="007B4E"/>
              </a:solidFill>
            </a:endParaRPr>
          </a:p>
          <a:p>
            <a:pPr marL="0" lvl="1" indent="0">
              <a:buNone/>
            </a:pPr>
            <a:r>
              <a:rPr lang="en-GB" sz="1400" b="1" dirty="0">
                <a:solidFill>
                  <a:srgbClr val="007B4E"/>
                </a:solidFill>
              </a:rPr>
              <a:t>cyp@surveycoordination.com</a:t>
            </a:r>
            <a:endParaRPr lang="en-GB" sz="1200" dirty="0">
              <a:solidFill>
                <a:srgbClr val="007B4E"/>
              </a:solidFill>
            </a:endParaRPr>
          </a:p>
          <a:p>
            <a:pPr lvl="2"/>
            <a:endParaRPr lang="en-US" sz="1400" dirty="0"/>
          </a:p>
          <a:p>
            <a:endParaRPr lang="en-GB" sz="1600" dirty="0"/>
          </a:p>
        </p:txBody>
      </p:sp>
    </p:spTree>
    <p:extLst>
      <p:ext uri="{BB962C8B-B14F-4D97-AF65-F5344CB8AC3E}">
        <p14:creationId xmlns:p14="http://schemas.microsoft.com/office/powerpoint/2010/main" val="345035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3B-3C08-9D8A-EF80-AB9FF922B0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C096CD-EB23-888B-568A-595324876C46}"/>
              </a:ext>
            </a:extLst>
          </p:cNvPr>
          <p:cNvSpPr>
            <a:spLocks noGrp="1"/>
          </p:cNvSpPr>
          <p:nvPr>
            <p:ph type="title"/>
          </p:nvPr>
        </p:nvSpPr>
        <p:spPr/>
        <p:txBody>
          <a:bodyPr/>
          <a:lstStyle/>
          <a:p>
            <a:r>
              <a:rPr lang="en-GB" dirty="0"/>
              <a:t>Contents</a:t>
            </a:r>
          </a:p>
        </p:txBody>
      </p:sp>
      <p:graphicFrame>
        <p:nvGraphicFramePr>
          <p:cNvPr id="13" name="Subtitle 2">
            <a:extLst>
              <a:ext uri="{FF2B5EF4-FFF2-40B4-BE49-F238E27FC236}">
                <a16:creationId xmlns:a16="http://schemas.microsoft.com/office/drawing/2014/main" id="{7C0AC10A-F65B-AE59-0A3F-FF5FFC0BBC35}"/>
              </a:ext>
            </a:extLst>
          </p:cNvPr>
          <p:cNvGraphicFramePr>
            <a:graphicFrameLocks/>
          </p:cNvGraphicFramePr>
          <p:nvPr>
            <p:extLst>
              <p:ext uri="{D42A27DB-BD31-4B8C-83A1-F6EECF244321}">
                <p14:modId xmlns:p14="http://schemas.microsoft.com/office/powerpoint/2010/main" val="2048008162"/>
              </p:ext>
            </p:extLst>
          </p:nvPr>
        </p:nvGraphicFramePr>
        <p:xfrm>
          <a:off x="873488" y="1419629"/>
          <a:ext cx="10447336" cy="3339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34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451F-9954-E351-1FB7-9EB3B1A1A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E3224-1FD1-AECD-2369-19C9A863AE16}"/>
              </a:ext>
            </a:extLst>
          </p:cNvPr>
          <p:cNvSpPr>
            <a:spLocks noGrp="1"/>
          </p:cNvSpPr>
          <p:nvPr>
            <p:ph type="title"/>
          </p:nvPr>
        </p:nvSpPr>
        <p:spPr/>
        <p:txBody>
          <a:bodyPr/>
          <a:lstStyle/>
          <a:p>
            <a:r>
              <a:rPr lang="en-GB" dirty="0">
                <a:cs typeface="Arial"/>
              </a:rPr>
              <a:t>Sample data: transitions between paediatric and adult services</a:t>
            </a:r>
          </a:p>
        </p:txBody>
      </p:sp>
    </p:spTree>
    <p:extLst>
      <p:ext uri="{BB962C8B-B14F-4D97-AF65-F5344CB8AC3E}">
        <p14:creationId xmlns:p14="http://schemas.microsoft.com/office/powerpoint/2010/main" val="228614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2D74-5A36-55F6-CDAF-285584E1D06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480C6A6-AF23-A131-8CF9-6428BA57CBFD}"/>
              </a:ext>
            </a:extLst>
          </p:cNvPr>
          <p:cNvSpPr>
            <a:spLocks noGrp="1"/>
          </p:cNvSpPr>
          <p:nvPr>
            <p:ph type="title"/>
          </p:nvPr>
        </p:nvSpPr>
        <p:spPr>
          <a:xfrm>
            <a:off x="517526" y="489480"/>
            <a:ext cx="11164958" cy="461665"/>
          </a:xfrm>
          <a:noFill/>
        </p:spPr>
        <p:txBody>
          <a:bodyPr/>
          <a:lstStyle/>
          <a:p>
            <a:r>
              <a:rPr lang="en-US" dirty="0">
                <a:cs typeface="Arial"/>
              </a:rPr>
              <a:t>Sample data: transitioning between </a:t>
            </a:r>
            <a:r>
              <a:rPr lang="en-US" dirty="0" err="1">
                <a:cs typeface="Arial"/>
              </a:rPr>
              <a:t>paediatric</a:t>
            </a:r>
            <a:r>
              <a:rPr lang="en-US" dirty="0">
                <a:cs typeface="Arial"/>
              </a:rPr>
              <a:t> and adult services</a:t>
            </a:r>
            <a:endParaRPr lang="en-GB" dirty="0"/>
          </a:p>
        </p:txBody>
      </p:sp>
      <p:sp>
        <p:nvSpPr>
          <p:cNvPr id="9" name="Content Placeholder 2">
            <a:extLst>
              <a:ext uri="{FF2B5EF4-FFF2-40B4-BE49-F238E27FC236}">
                <a16:creationId xmlns:a16="http://schemas.microsoft.com/office/drawing/2014/main" id="{2386EFC3-85F8-BF7D-CBEA-B445566D6CA4}"/>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The experience of transitioning between paediatric and adult services was highlighted during our last webinar as being an important area for NHS trusts to understand.</a:t>
            </a:r>
          </a:p>
          <a:p>
            <a:pPr marL="342795" lvl="1">
              <a:lnSpc>
                <a:spcPct val="113999"/>
              </a:lnSpc>
              <a:buClr>
                <a:schemeClr val="tx2"/>
              </a:buClr>
            </a:pPr>
            <a:r>
              <a:rPr lang="en-GB" sz="1600" dirty="0">
                <a:cs typeface="Arial"/>
              </a:rPr>
              <a:t>During the webinar, we discussed what aspects of transitions would be useful to understand in a survey and explored ideas about question topics.</a:t>
            </a:r>
          </a:p>
          <a:p>
            <a:pPr marL="342795" lvl="1">
              <a:lnSpc>
                <a:spcPct val="113999"/>
              </a:lnSpc>
              <a:buClr>
                <a:schemeClr val="tx2"/>
              </a:buClr>
            </a:pPr>
            <a:r>
              <a:rPr lang="en-GB" sz="1600" dirty="0">
                <a:cs typeface="Arial"/>
              </a:rPr>
              <a:t>For today’s webinar, we’d like to understand whether there is quantitative data on transitions that NHS trusts could provide as part of the sample frame.</a:t>
            </a:r>
          </a:p>
          <a:p>
            <a:pPr marL="683895" lvl="2">
              <a:lnSpc>
                <a:spcPct val="113999"/>
              </a:lnSpc>
              <a:buClr>
                <a:schemeClr val="tx2"/>
              </a:buClr>
            </a:pPr>
            <a:r>
              <a:rPr lang="en-GB" sz="1600" dirty="0">
                <a:cs typeface="Arial"/>
              </a:rPr>
              <a:t>For example, we already ask NHS trusts to provide information on Main Specialty (of Consultant) on discharge. </a:t>
            </a:r>
          </a:p>
          <a:p>
            <a:pPr marL="683895" lvl="2">
              <a:lnSpc>
                <a:spcPct val="113999"/>
              </a:lnSpc>
              <a:buClr>
                <a:schemeClr val="tx2"/>
              </a:buClr>
            </a:pPr>
            <a:r>
              <a:rPr lang="en-GB" sz="1600" dirty="0">
                <a:cs typeface="Arial"/>
              </a:rPr>
              <a:t>We’d like to explore with you what data might be available for transitions.</a:t>
            </a:r>
            <a:endParaRPr lang="en-GB" sz="1400" dirty="0">
              <a:cs typeface="Arial"/>
            </a:endParaRPr>
          </a:p>
          <a:p>
            <a:pPr marL="0" lvl="1" indent="0">
              <a:buNone/>
            </a:pPr>
            <a:endParaRPr lang="en-US" sz="1600" b="1" dirty="0">
              <a:solidFill>
                <a:srgbClr val="007B4E"/>
              </a:solidFill>
            </a:endParaRPr>
          </a:p>
          <a:p>
            <a:pPr marL="0" lvl="1" indent="0">
              <a:buNone/>
            </a:pPr>
            <a:r>
              <a:rPr lang="en-US" sz="1600" b="1" dirty="0">
                <a:solidFill>
                  <a:srgbClr val="007B4E"/>
                </a:solidFill>
              </a:rPr>
              <a:t>Question for trusts</a:t>
            </a:r>
          </a:p>
          <a:p>
            <a:pPr lvl="1">
              <a:lnSpc>
                <a:spcPct val="113999"/>
              </a:lnSpc>
            </a:pPr>
            <a:r>
              <a:rPr lang="en-US" sz="1600" dirty="0">
                <a:cs typeface="Arial"/>
              </a:rPr>
              <a:t>Do you have to submit data on transitions to either an internal or external data source?</a:t>
            </a:r>
          </a:p>
          <a:p>
            <a:pPr marL="683895" lvl="2">
              <a:lnSpc>
                <a:spcPct val="113999"/>
              </a:lnSpc>
              <a:buClr>
                <a:schemeClr val="tx2"/>
              </a:buClr>
            </a:pPr>
            <a:r>
              <a:rPr lang="en-US" sz="1600" dirty="0">
                <a:cs typeface="Arial"/>
              </a:rPr>
              <a:t>If yes, where does the data come from to create the submission (</a:t>
            </a:r>
            <a:r>
              <a:rPr lang="en-US" sz="1600" dirty="0" err="1">
                <a:cs typeface="Arial"/>
              </a:rPr>
              <a:t>i.e</a:t>
            </a:r>
            <a:r>
              <a:rPr lang="en-US" sz="1600" dirty="0">
                <a:cs typeface="Arial"/>
              </a:rPr>
              <a:t>: patient records)?</a:t>
            </a:r>
          </a:p>
          <a:p>
            <a:pPr lvl="1">
              <a:lnSpc>
                <a:spcPct val="113999"/>
              </a:lnSpc>
            </a:pPr>
            <a:r>
              <a:rPr lang="en-US" sz="1600" dirty="0">
                <a:cs typeface="Arial"/>
              </a:rPr>
              <a:t>Would it be possible to provide an indicator on the sample, for every patient, to detail their transitions status (</a:t>
            </a:r>
            <a:r>
              <a:rPr lang="en-US" sz="1600" dirty="0" err="1">
                <a:cs typeface="Arial"/>
              </a:rPr>
              <a:t>i.e</a:t>
            </a:r>
            <a:r>
              <a:rPr lang="en-US" sz="1600" dirty="0">
                <a:cs typeface="Arial"/>
              </a:rPr>
              <a:t>: not transitioning to adult services; in the process of transitioning; have transitioned to adult services)?</a:t>
            </a:r>
          </a:p>
          <a:p>
            <a:pPr marL="683895" lvl="2">
              <a:lnSpc>
                <a:spcPct val="113999"/>
              </a:lnSpc>
              <a:buClr>
                <a:schemeClr val="tx2"/>
              </a:buClr>
            </a:pPr>
            <a:endParaRPr lang="en-GB" sz="1400" dirty="0">
              <a:cs typeface="Arial"/>
            </a:endParaRPr>
          </a:p>
          <a:p>
            <a:pPr marL="0" lvl="1" indent="0">
              <a:lnSpc>
                <a:spcPct val="113999"/>
              </a:lnSpc>
              <a:buNone/>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157461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187D-323C-C2B8-3160-09510863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DC423-AC7B-4009-D001-0E470E6CD7E7}"/>
              </a:ext>
            </a:extLst>
          </p:cNvPr>
          <p:cNvSpPr>
            <a:spLocks noGrp="1"/>
          </p:cNvSpPr>
          <p:nvPr>
            <p:ph type="title"/>
          </p:nvPr>
        </p:nvSpPr>
        <p:spPr/>
        <p:txBody>
          <a:bodyPr/>
          <a:lstStyle/>
          <a:p>
            <a:r>
              <a:rPr lang="en-US" dirty="0"/>
              <a:t>Checking for deceased patients</a:t>
            </a:r>
            <a:br>
              <a:rPr lang="en-US" dirty="0"/>
            </a:br>
            <a:endParaRPr lang="en-GB" dirty="0"/>
          </a:p>
        </p:txBody>
      </p:sp>
    </p:spTree>
    <p:extLst>
      <p:ext uri="{BB962C8B-B14F-4D97-AF65-F5344CB8AC3E}">
        <p14:creationId xmlns:p14="http://schemas.microsoft.com/office/powerpoint/2010/main" val="102073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2C9A-D92E-7F90-8E65-8028D89D9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2B68-9814-71BA-4EDA-F14CAE29BEEC}"/>
              </a:ext>
            </a:extLst>
          </p:cNvPr>
          <p:cNvSpPr>
            <a:spLocks noGrp="1"/>
          </p:cNvSpPr>
          <p:nvPr>
            <p:ph type="title"/>
          </p:nvPr>
        </p:nvSpPr>
        <p:spPr>
          <a:xfrm>
            <a:off x="632619" y="652692"/>
            <a:ext cx="11155361" cy="461665"/>
          </a:xfrm>
        </p:spPr>
        <p:txBody>
          <a:bodyPr/>
          <a:lstStyle/>
          <a:p>
            <a:r>
              <a:rPr lang="en-US" dirty="0"/>
              <a:t>Checking for deceased patients: DBS and local checks</a:t>
            </a:r>
            <a:endParaRPr lang="en-GB" dirty="0"/>
          </a:p>
        </p:txBody>
      </p:sp>
      <p:sp>
        <p:nvSpPr>
          <p:cNvPr id="3" name="Content Placeholder 2">
            <a:extLst>
              <a:ext uri="{FF2B5EF4-FFF2-40B4-BE49-F238E27FC236}">
                <a16:creationId xmlns:a16="http://schemas.microsoft.com/office/drawing/2014/main" id="{A10BD981-6701-A151-A23A-68AD1D08A617}"/>
              </a:ext>
            </a:extLst>
          </p:cNvPr>
          <p:cNvSpPr>
            <a:spLocks noGrp="1"/>
          </p:cNvSpPr>
          <p:nvPr>
            <p:ph idx="1"/>
          </p:nvPr>
        </p:nvSpPr>
        <p:spPr>
          <a:xfrm>
            <a:off x="516835" y="1344066"/>
            <a:ext cx="9324458" cy="5218780"/>
          </a:xfrm>
        </p:spPr>
        <p:txBody>
          <a:bodyPr/>
          <a:lstStyle/>
          <a:p>
            <a:pPr lvl="1">
              <a:buFont typeface="Courier New" panose="02070309020205020404" pitchFamily="49" charset="0"/>
              <a:buChar char="o"/>
            </a:pPr>
            <a:r>
              <a:rPr lang="en-US" sz="1600" dirty="0"/>
              <a:t>For all patient surveys in the NHS Patient Survey </a:t>
            </a:r>
            <a:r>
              <a:rPr lang="en-US" sz="1600" dirty="0" err="1"/>
              <a:t>Programme</a:t>
            </a:r>
            <a:r>
              <a:rPr lang="en-US" sz="1600" dirty="0"/>
              <a:t> (NPSP), NHS trusts need to conduct deceased record checks on their sample.</a:t>
            </a:r>
          </a:p>
          <a:p>
            <a:pPr lvl="1">
              <a:buFont typeface="Courier New" panose="02070309020205020404" pitchFamily="49" charset="0"/>
              <a:buChar char="o"/>
            </a:pPr>
            <a:r>
              <a:rPr lang="en-US" sz="1600" dirty="0"/>
              <a:t>The checks are typically done when the sample is initially drawn and then at defined points during fieldwork (normally just before reminders are sent out to patients).</a:t>
            </a:r>
          </a:p>
          <a:p>
            <a:pPr lvl="1">
              <a:buFont typeface="Courier New" panose="02070309020205020404" pitchFamily="49" charset="0"/>
              <a:buChar char="o"/>
            </a:pPr>
            <a:r>
              <a:rPr lang="en-US" sz="1600" dirty="0"/>
              <a:t>For CYP24, we asked NHS trusts to conduct two different types of checks:</a:t>
            </a:r>
          </a:p>
          <a:p>
            <a:pPr lvl="2">
              <a:buFont typeface="Courier New" panose="02070309020205020404" pitchFamily="49" charset="0"/>
              <a:buChar char="o"/>
            </a:pPr>
            <a:r>
              <a:rPr lang="en-US" sz="1600" dirty="0"/>
              <a:t>Demographics Batch Service (DBS) which checks against the NHS Spine Personal Demographics Service (PDS)</a:t>
            </a:r>
          </a:p>
          <a:p>
            <a:pPr lvl="2">
              <a:buFont typeface="Courier New" panose="02070309020205020404" pitchFamily="49" charset="0"/>
              <a:buChar char="o"/>
            </a:pPr>
            <a:r>
              <a:rPr lang="en-US" sz="1600" dirty="0"/>
              <a:t>Local checks undertaken at NHS trust level</a:t>
            </a:r>
          </a:p>
          <a:p>
            <a:pPr lvl="1">
              <a:buFont typeface="Courier New" panose="02070309020205020404" pitchFamily="49" charset="0"/>
              <a:buChar char="o"/>
            </a:pPr>
            <a:r>
              <a:rPr lang="en-US" sz="1600" dirty="0"/>
              <a:t>We’re hoping to make improvements to the process for CYP26.</a:t>
            </a:r>
          </a:p>
          <a:p>
            <a:pPr marL="0" lvl="1" indent="0">
              <a:buNone/>
            </a:pPr>
            <a:endParaRPr lang="en-US" sz="1600" b="1" dirty="0"/>
          </a:p>
          <a:p>
            <a:pPr marL="0" lvl="1" indent="0">
              <a:buNone/>
            </a:pPr>
            <a:r>
              <a:rPr lang="en-US" sz="1600" b="1" dirty="0"/>
              <a:t>Question for trusts</a:t>
            </a:r>
          </a:p>
          <a:p>
            <a:pPr lvl="1">
              <a:lnSpc>
                <a:spcPct val="113999"/>
              </a:lnSpc>
            </a:pPr>
            <a:r>
              <a:rPr lang="en-US" sz="1600" dirty="0">
                <a:cs typeface="Arial"/>
              </a:rPr>
              <a:t>What do ‘local deceased checks’ mean to you? What is the process you follow for local checks? </a:t>
            </a:r>
          </a:p>
          <a:p>
            <a:pPr lvl="1">
              <a:lnSpc>
                <a:spcPct val="113999"/>
              </a:lnSpc>
            </a:pPr>
            <a:r>
              <a:rPr lang="en-US" sz="1600" dirty="0">
                <a:cs typeface="Arial"/>
              </a:rPr>
              <a:t>Are local checks different from DBS checks? </a:t>
            </a:r>
            <a:r>
              <a:rPr lang="en-US" sz="1600" dirty="0"/>
              <a:t>For example, in terms of the systems used, how up to date those are, the time or resources involved.</a:t>
            </a:r>
            <a:endParaRPr lang="en-US" sz="1600" dirty="0">
              <a:cs typeface="Arial"/>
            </a:endParaRPr>
          </a:p>
          <a:p>
            <a:pPr lvl="1">
              <a:lnSpc>
                <a:spcPct val="113999"/>
              </a:lnSpc>
            </a:pPr>
            <a:r>
              <a:rPr lang="en-US" sz="1600" dirty="0">
                <a:cs typeface="Arial"/>
              </a:rPr>
              <a:t>Is there anything that could be improved upon that would make it easier for you to do local checks?</a:t>
            </a:r>
          </a:p>
          <a:p>
            <a:endParaRPr lang="en-GB" dirty="0"/>
          </a:p>
        </p:txBody>
      </p:sp>
      <p:pic>
        <p:nvPicPr>
          <p:cNvPr id="8" name="Graphic 7" descr="Clipboard Partially Checked with solid fill">
            <a:extLst>
              <a:ext uri="{FF2B5EF4-FFF2-40B4-BE49-F238E27FC236}">
                <a16:creationId xmlns:a16="http://schemas.microsoft.com/office/drawing/2014/main" id="{33AA31DF-BB4F-8537-7291-A02C2EE0DF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4357" y="3059155"/>
            <a:ext cx="1155540" cy="1155540"/>
          </a:xfrm>
          <a:prstGeom prst="rect">
            <a:avLst/>
          </a:prstGeom>
        </p:spPr>
      </p:pic>
    </p:spTree>
    <p:extLst>
      <p:ext uri="{BB962C8B-B14F-4D97-AF65-F5344CB8AC3E}">
        <p14:creationId xmlns:p14="http://schemas.microsoft.com/office/powerpoint/2010/main" val="208600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29CD-96C5-CBDC-02F8-35D29A923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3A011-6875-F4FC-5631-390CA019F0A4}"/>
              </a:ext>
            </a:extLst>
          </p:cNvPr>
          <p:cNvSpPr>
            <a:spLocks noGrp="1"/>
          </p:cNvSpPr>
          <p:nvPr>
            <p:ph type="title"/>
          </p:nvPr>
        </p:nvSpPr>
        <p:spPr>
          <a:xfrm>
            <a:off x="517526" y="489480"/>
            <a:ext cx="5578474" cy="461665"/>
          </a:xfrm>
        </p:spPr>
        <p:txBody>
          <a:bodyPr/>
          <a:lstStyle/>
          <a:p>
            <a:r>
              <a:rPr lang="en-US" dirty="0"/>
              <a:t>M</a:t>
            </a:r>
            <a:r>
              <a:rPr lang="en-GB" dirty="0"/>
              <a:t>obile phone numbers</a:t>
            </a:r>
          </a:p>
        </p:txBody>
      </p:sp>
    </p:spTree>
    <p:extLst>
      <p:ext uri="{BB962C8B-B14F-4D97-AF65-F5344CB8AC3E}">
        <p14:creationId xmlns:p14="http://schemas.microsoft.com/office/powerpoint/2010/main" val="174062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8D32-75E9-FEB0-C2CE-727C23C940E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A9C2462-12A2-03D2-B723-F02F0DC39660}"/>
              </a:ext>
            </a:extLst>
          </p:cNvPr>
          <p:cNvSpPr>
            <a:spLocks noGrp="1"/>
          </p:cNvSpPr>
          <p:nvPr>
            <p:ph type="title"/>
          </p:nvPr>
        </p:nvSpPr>
        <p:spPr>
          <a:xfrm>
            <a:off x="517526" y="489480"/>
            <a:ext cx="11164958" cy="461665"/>
          </a:xfrm>
          <a:noFill/>
        </p:spPr>
        <p:txBody>
          <a:bodyPr/>
          <a:lstStyle/>
          <a:p>
            <a:r>
              <a:rPr lang="en-US" dirty="0">
                <a:cs typeface="Arial"/>
              </a:rPr>
              <a:t>Mobile phone numbers</a:t>
            </a:r>
            <a:endParaRPr lang="en-GB" dirty="0"/>
          </a:p>
        </p:txBody>
      </p:sp>
      <p:sp>
        <p:nvSpPr>
          <p:cNvPr id="9" name="Content Placeholder 2">
            <a:extLst>
              <a:ext uri="{FF2B5EF4-FFF2-40B4-BE49-F238E27FC236}">
                <a16:creationId xmlns:a16="http://schemas.microsoft.com/office/drawing/2014/main" id="{9A981238-93DF-A71C-26FA-79187936D1FD}"/>
              </a:ext>
            </a:extLst>
          </p:cNvPr>
          <p:cNvSpPr txBox="1">
            <a:spLocks/>
          </p:cNvSpPr>
          <p:nvPr/>
        </p:nvSpPr>
        <p:spPr>
          <a:xfrm>
            <a:off x="437321" y="1327355"/>
            <a:ext cx="10916480" cy="504116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3999"/>
              </a:lnSpc>
              <a:buClr>
                <a:schemeClr val="tx2"/>
              </a:buClr>
              <a:buSzPct val="100000"/>
              <a:buFont typeface="Courier New" panose="02070309020205020404" pitchFamily="49" charset="0"/>
              <a:buChar char="o"/>
            </a:pPr>
            <a:r>
              <a:rPr lang="en-GB" sz="1600" dirty="0">
                <a:cs typeface="Arial"/>
              </a:rPr>
              <a:t>For CYP24, NHS trusts were asked to include a mobile phone number for each patient in their sample.</a:t>
            </a:r>
          </a:p>
          <a:p>
            <a:pPr lvl="1">
              <a:lnSpc>
                <a:spcPct val="113999"/>
              </a:lnSpc>
              <a:buClr>
                <a:schemeClr val="tx2"/>
              </a:buClr>
              <a:buSzPct val="100000"/>
              <a:buFont typeface="Courier New" panose="02070309020205020404" pitchFamily="49" charset="0"/>
              <a:buChar char="o"/>
            </a:pPr>
            <a:r>
              <a:rPr lang="en-GB" sz="1600" dirty="0">
                <a:cs typeface="Arial"/>
              </a:rPr>
              <a:t>Based on some early development work, we were aware that some NHS trusts can have multiple mobile numbers for a patient and sometimes it’s not clear who the number belongs to (patient or parent / carer).</a:t>
            </a:r>
          </a:p>
          <a:p>
            <a:pPr lvl="1">
              <a:lnSpc>
                <a:spcPct val="113999"/>
              </a:lnSpc>
              <a:buClr>
                <a:schemeClr val="tx2"/>
              </a:buClr>
              <a:buSzPct val="100000"/>
              <a:buFont typeface="Courier New" panose="02070309020205020404" pitchFamily="49" charset="0"/>
              <a:buChar char="o"/>
            </a:pPr>
            <a:r>
              <a:rPr lang="en-GB" sz="1600" dirty="0">
                <a:cs typeface="Arial"/>
              </a:rPr>
              <a:t>We also learnt that there was variability in how NHS trusts review and/or update mobile numbers on patient records.</a:t>
            </a:r>
          </a:p>
          <a:p>
            <a:pPr lvl="1">
              <a:lnSpc>
                <a:spcPct val="113999"/>
              </a:lnSpc>
              <a:buClr>
                <a:schemeClr val="tx2"/>
              </a:buClr>
              <a:buSzPct val="100000"/>
              <a:buFont typeface="Courier New" panose="02070309020205020404" pitchFamily="49" charset="0"/>
              <a:buChar char="o"/>
            </a:pPr>
            <a:r>
              <a:rPr lang="en-GB" sz="1600" dirty="0">
                <a:cs typeface="Arial"/>
              </a:rPr>
              <a:t>Having an accurate and valid mobile number is key for this survey as we use SMS messages as reminders.</a:t>
            </a:r>
          </a:p>
          <a:p>
            <a:pPr marL="0" lvl="1" indent="0">
              <a:lnSpc>
                <a:spcPct val="113999"/>
              </a:lnSpc>
              <a:buClr>
                <a:schemeClr val="tx2"/>
              </a:buClr>
              <a:buSzPct val="100000"/>
              <a:buNone/>
            </a:pPr>
            <a:endParaRPr lang="en-GB" sz="1600" dirty="0">
              <a:cs typeface="Arial"/>
            </a:endParaRPr>
          </a:p>
          <a:p>
            <a:pPr lvl="1">
              <a:lnSpc>
                <a:spcPct val="113999"/>
              </a:lnSpc>
              <a:buClr>
                <a:schemeClr val="tx2"/>
              </a:buClr>
              <a:buSzPct val="100000"/>
              <a:buFont typeface="Courier New" panose="02070309020205020404" pitchFamily="49" charset="0"/>
              <a:buChar char="o"/>
            </a:pPr>
            <a:r>
              <a:rPr lang="en-GB" sz="1600" dirty="0">
                <a:cs typeface="Arial"/>
              </a:rPr>
              <a:t>In CYP24 we:</a:t>
            </a:r>
          </a:p>
          <a:p>
            <a:pPr lvl="2">
              <a:lnSpc>
                <a:spcPct val="113999"/>
              </a:lnSpc>
              <a:buClr>
                <a:schemeClr val="tx2"/>
              </a:buClr>
              <a:buSzPct val="100000"/>
              <a:buFont typeface="Courier New" panose="02070309020205020404" pitchFamily="49" charset="0"/>
              <a:buChar char="o"/>
            </a:pPr>
            <a:r>
              <a:rPr lang="en-GB" sz="1600" dirty="0">
                <a:cs typeface="Arial"/>
              </a:rPr>
              <a:t>Produced an FAQ on mobile phone numbers for NHS trusts to use. </a:t>
            </a:r>
          </a:p>
          <a:p>
            <a:pPr lvl="2">
              <a:lnSpc>
                <a:spcPct val="113999"/>
              </a:lnSpc>
              <a:buClr>
                <a:schemeClr val="tx2"/>
              </a:buClr>
              <a:buSzPct val="100000"/>
              <a:buFont typeface="Courier New" panose="02070309020205020404" pitchFamily="49" charset="0"/>
              <a:buChar char="o"/>
            </a:pPr>
            <a:r>
              <a:rPr lang="en-GB" sz="1600" dirty="0">
                <a:cs typeface="Arial"/>
              </a:rPr>
              <a:t>Included the last 4 digits of the recorded mobile phone number in the covering letter for the survey, enabling patients to get in touch and update their mobile phone number if this was incorrect.</a:t>
            </a:r>
          </a:p>
          <a:p>
            <a:pPr lvl="2">
              <a:lnSpc>
                <a:spcPct val="113999"/>
              </a:lnSpc>
              <a:buClr>
                <a:schemeClr val="tx2"/>
              </a:buClr>
              <a:buSzPct val="100000"/>
              <a:buFont typeface="Courier New" panose="02070309020205020404" pitchFamily="49" charset="0"/>
              <a:buChar char="o"/>
            </a:pPr>
            <a:r>
              <a:rPr lang="en-GB" sz="1600" dirty="0">
                <a:cs typeface="Arial"/>
              </a:rPr>
              <a:t>Provided some details in the survey guidance for NHS trusts on what mobile number to use.</a:t>
            </a:r>
          </a:p>
          <a:p>
            <a:pPr marL="342795" lvl="1">
              <a:lnSpc>
                <a:spcPct val="113999"/>
              </a:lnSpc>
            </a:pPr>
            <a:endParaRPr lang="en-GB" sz="1600" dirty="0">
              <a:cs typeface="Arial"/>
            </a:endParaRPr>
          </a:p>
        </p:txBody>
      </p:sp>
    </p:spTree>
    <p:extLst>
      <p:ext uri="{BB962C8B-B14F-4D97-AF65-F5344CB8AC3E}">
        <p14:creationId xmlns:p14="http://schemas.microsoft.com/office/powerpoint/2010/main" val="3230280566"/>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4e1a5c445f8cb87e2083fc6ac96e8825">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4714615642b11e9903dbe68d7aed2b9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BF7B6-E33E-4B3B-B496-631188E49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4C212-6214-4584-9BB9-C191D08CA82E}">
  <ds:schemaRefs>
    <ds:schemaRef ds:uri="http://schemas.microsoft.com/office/2006/metadata/properties"/>
    <ds:schemaRef ds:uri="1d162527-c308-4a98-98b8-9e726c57dd8b"/>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c497441b-d3fe-4788-8629-aff52d38f515"/>
    <ds:schemaRef ds:uri="http://purl.org/dc/dcmitype/"/>
  </ds:schemaRefs>
</ds:datastoreItem>
</file>

<file path=customXml/itemProps3.xml><?xml version="1.0" encoding="utf-8"?>
<ds:datastoreItem xmlns:ds="http://schemas.openxmlformats.org/officeDocument/2006/customXml" ds:itemID="{77197550-199E-4C76-B365-E92A60FBD4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SCC powerpoint v1 3</Template>
  <TotalTime>6059</TotalTime>
  <Words>3477</Words>
  <Application>Microsoft Office PowerPoint</Application>
  <PresentationFormat>Widescreen</PresentationFormat>
  <Paragraphs>306</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Courier New</vt:lpstr>
      <vt:lpstr>Wingdings</vt:lpstr>
      <vt:lpstr>Picker</vt:lpstr>
      <vt:lpstr>2026 Children and Young People’s Patient Experience Survey (CYP26)</vt:lpstr>
      <vt:lpstr>Welcome and purpose </vt:lpstr>
      <vt:lpstr>Contents</vt:lpstr>
      <vt:lpstr>Sample data: transitions between paediatric and adult services</vt:lpstr>
      <vt:lpstr>Sample data: transitioning between paediatric and adult services</vt:lpstr>
      <vt:lpstr>Checking for deceased patients </vt:lpstr>
      <vt:lpstr>Checking for deceased patients: DBS and local checks</vt:lpstr>
      <vt:lpstr>Mobile phone numbers</vt:lpstr>
      <vt:lpstr>Mobile phone numbers</vt:lpstr>
      <vt:lpstr>Mobile phone numbers (continued)</vt:lpstr>
      <vt:lpstr>Mobile phone numbers (continued)</vt:lpstr>
      <vt:lpstr>Mobile phone numbers (continued)</vt:lpstr>
      <vt:lpstr>Safeguarding challenges</vt:lpstr>
      <vt:lpstr>Safeguarding challenges</vt:lpstr>
      <vt:lpstr>Safeguarding challenges (continued)</vt:lpstr>
      <vt:lpstr>Patient-facing materials </vt:lpstr>
      <vt:lpstr>Updates to patient materials for CYP26</vt:lpstr>
      <vt:lpstr>Updates to patient materials for CYP26 (continued)</vt:lpstr>
      <vt:lpstr>Other survey materials: publicity</vt:lpstr>
      <vt:lpstr>Other survey materials: publicity (continued) </vt:lpstr>
      <vt:lpstr>Key dates</vt:lpstr>
      <vt:lpstr>Key dates - Materials</vt:lpstr>
      <vt:lpstr>Key dates - Sampling and fieldwork</vt:lpstr>
      <vt:lpstr>Any other points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Symone Allijohn</dc:creator>
  <cp:lastModifiedBy>Chris Laws</cp:lastModifiedBy>
  <cp:revision>200</cp:revision>
  <cp:lastPrinted>2026-02-05T09:56:29Z</cp:lastPrinted>
  <dcterms:created xsi:type="dcterms:W3CDTF">2025-07-15T07:53:32Z</dcterms:created>
  <dcterms:modified xsi:type="dcterms:W3CDTF">2026-02-05T12:34:22Z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